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49" r:id="rId1"/>
  </p:sldMasterIdLst>
  <p:notesMasterIdLst>
    <p:notesMasterId r:id="rId3"/>
  </p:notesMasterIdLst>
  <p:handoutMasterIdLst>
    <p:handoutMasterId r:id="rId4"/>
  </p:handoutMasterIdLst>
  <p:sldIdLst>
    <p:sldId id="294" r:id="rId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C90ED6F-E734-4537-B926-D8FB48DF43D4}">
          <p14:sldIdLst/>
        </p14:section>
        <p14:section name="Untitled Section" id="{8B08C603-49C3-4D28-B5EC-AFA8C10F9B56}">
          <p14:sldIdLst>
            <p14:sldId id="2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25" autoAdjust="0"/>
    <p:restoredTop sz="94737" autoAdjust="0"/>
  </p:normalViewPr>
  <p:slideViewPr>
    <p:cSldViewPr snapToGrid="0">
      <p:cViewPr varScale="1">
        <p:scale>
          <a:sx n="60" d="100"/>
          <a:sy n="60" d="100"/>
        </p:scale>
        <p:origin x="432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38145" cy="465743"/>
          </a:xfrm>
          <a:prstGeom prst="rect">
            <a:avLst/>
          </a:prstGeom>
        </p:spPr>
        <p:txBody>
          <a:bodyPr vert="horz" lIns="88113" tIns="44058" rIns="88113" bIns="4405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734" y="2"/>
            <a:ext cx="3038145" cy="465743"/>
          </a:xfrm>
          <a:prstGeom prst="rect">
            <a:avLst/>
          </a:prstGeom>
        </p:spPr>
        <p:txBody>
          <a:bodyPr vert="horz" lIns="88113" tIns="44058" rIns="88113" bIns="44058" rtlCol="0"/>
          <a:lstStyle>
            <a:lvl1pPr algn="r">
              <a:defRPr sz="1200"/>
            </a:lvl1pPr>
          </a:lstStyle>
          <a:p>
            <a:fld id="{64886FD1-0AB1-4DF1-861A-020F79CBCCCE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30659"/>
            <a:ext cx="3038145" cy="465742"/>
          </a:xfrm>
          <a:prstGeom prst="rect">
            <a:avLst/>
          </a:prstGeom>
        </p:spPr>
        <p:txBody>
          <a:bodyPr vert="horz" lIns="88113" tIns="44058" rIns="88113" bIns="4405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734" y="8830659"/>
            <a:ext cx="3038145" cy="465742"/>
          </a:xfrm>
          <a:prstGeom prst="rect">
            <a:avLst/>
          </a:prstGeom>
        </p:spPr>
        <p:txBody>
          <a:bodyPr vert="horz" lIns="88113" tIns="44058" rIns="88113" bIns="44058" rtlCol="0" anchor="b"/>
          <a:lstStyle>
            <a:lvl1pPr algn="r">
              <a:defRPr sz="1200"/>
            </a:lvl1pPr>
          </a:lstStyle>
          <a:p>
            <a:fld id="{7C8E1DB6-618D-469D-840C-793C9B478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6742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36" tIns="46569" rIns="93136" bIns="4656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36" tIns="46569" rIns="93136" bIns="46569" rtlCol="0"/>
          <a:lstStyle>
            <a:lvl1pPr algn="r">
              <a:defRPr sz="1200"/>
            </a:lvl1pPr>
          </a:lstStyle>
          <a:p>
            <a:fld id="{5F5225A5-A6E8-4B62-9170-018ED57D3E96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6" tIns="46569" rIns="93136" bIns="4656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36" tIns="46569" rIns="93136" bIns="4656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36" tIns="46569" rIns="93136" bIns="4656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36" tIns="46569" rIns="93136" bIns="46569" rtlCol="0" anchor="b"/>
          <a:lstStyle>
            <a:lvl1pPr algn="r">
              <a:defRPr sz="1200"/>
            </a:lvl1pPr>
          </a:lstStyle>
          <a:p>
            <a:fld id="{D572CE9A-8748-490C-859B-AC469FE3C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289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Estimated balance 6/30/2019 includes FY18/19 budgeted transfer from operating to capital reserve of $652,932 and AD closeout transfer of 66,915.</a:t>
            </a:r>
          </a:p>
          <a:p>
            <a:r>
              <a:rPr lang="en-US" dirty="0"/>
              <a:t>Budget includes transfer of 992,825 to capital reserve.  Rate study estimated calendar year one transfer of 957,026 and calendar year two transfer of 1,028,623.  992,825 is the average of these.</a:t>
            </a:r>
          </a:p>
          <a:p>
            <a:r>
              <a:rPr lang="en-US" dirty="0"/>
              <a:t>5100 – 374,654 to 395,376</a:t>
            </a:r>
          </a:p>
          <a:p>
            <a:r>
              <a:rPr lang="en-US" dirty="0"/>
              <a:t>5200 – 765,562 to 803,628</a:t>
            </a:r>
          </a:p>
          <a:p>
            <a:r>
              <a:rPr lang="en-US" dirty="0"/>
              <a:t>5300 - 715,118 to 721,543</a:t>
            </a:r>
          </a:p>
          <a:p>
            <a:r>
              <a:rPr lang="en-US" dirty="0"/>
              <a:t>5400 – 769,495 to 702,582</a:t>
            </a:r>
          </a:p>
          <a:p>
            <a:r>
              <a:rPr lang="en-US" dirty="0"/>
              <a:t>5500 – 342,898 to 346,184</a:t>
            </a:r>
          </a:p>
          <a:p>
            <a:r>
              <a:rPr lang="en-US" dirty="0"/>
              <a:t>5600 – 1,571,749 to 1,596,863</a:t>
            </a:r>
          </a:p>
          <a:p>
            <a:r>
              <a:rPr lang="en-US" dirty="0"/>
              <a:t>Total – 4,574,476 to 4,601,176 (+26,700)</a:t>
            </a:r>
          </a:p>
          <a:p>
            <a:r>
              <a:rPr lang="en-US" dirty="0"/>
              <a:t>General Fund</a:t>
            </a:r>
          </a:p>
          <a:p>
            <a:r>
              <a:rPr lang="en-US" dirty="0"/>
              <a:t>Begin – 3,078,236 to 3,099,666</a:t>
            </a:r>
          </a:p>
          <a:p>
            <a:r>
              <a:rPr lang="en-US" dirty="0"/>
              <a:t>End – 2,536,994 to 2,531,724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2CE9A-8748-490C-859B-AC469FE3C6F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458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E4C05-39F1-4C52-BF4D-842F55F1A687}" type="datetime1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A82E4-D001-4FE3-B728-7A0264FFE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642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DDE9-2581-47C1-A68C-38F3E15BE4F0}" type="datetime1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A82E4-D001-4FE3-B728-7A0264FFE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25183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DDE9-2581-47C1-A68C-38F3E15BE4F0}" type="datetime1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A82E4-D001-4FE3-B728-7A0264FFE09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848961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DDE9-2581-47C1-A68C-38F3E15BE4F0}" type="datetime1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A82E4-D001-4FE3-B728-7A0264FFE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606492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DDE9-2581-47C1-A68C-38F3E15BE4F0}" type="datetime1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A82E4-D001-4FE3-B728-7A0264FFE09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13084368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DDE9-2581-47C1-A68C-38F3E15BE4F0}" type="datetime1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A82E4-D001-4FE3-B728-7A0264FFE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227519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5DA77-7409-4D06-9D6F-857D3922BA14}" type="datetime1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A82E4-D001-4FE3-B728-7A0264FFE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4677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06800-9C42-420A-A0CF-D495610A9FAC}" type="datetime1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A82E4-D001-4FE3-B728-7A0264FFE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479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8460F-9ABA-40B2-A2F4-D66270B7830B}" type="datetime1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A82E4-D001-4FE3-B728-7A0264FFE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120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A2832-026C-4479-9003-A77C6B3647CD}" type="datetime1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A82E4-D001-4FE3-B728-7A0264FFE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380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C430A-E593-4554-9BF3-BD998B3B7C47}" type="datetime1">
              <a:rPr lang="en-US" smtClean="0"/>
              <a:t>6/17/2020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A82E4-D001-4FE3-B728-7A0264FFE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805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807B1-FA1A-424E-8E5A-2A58B37E4F71}" type="datetime1">
              <a:rPr lang="en-US" smtClean="0"/>
              <a:t>6/17/2020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A82E4-D001-4FE3-B728-7A0264FFE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368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2FE11-0FB6-4B30-9B3D-D937B020F6E2}" type="datetime1">
              <a:rPr lang="en-US" smtClean="0"/>
              <a:t>6/17/2020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A82E4-D001-4FE3-B728-7A0264FFE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661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D4ECD-E580-49CA-A775-842212CF82A3}" type="datetime1">
              <a:rPr lang="en-US" smtClean="0"/>
              <a:t>6/17/2020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A82E4-D001-4FE3-B728-7A0264FFE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391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460B7-2B84-4C2B-A9E9-A362C42B580F}" type="datetime1">
              <a:rPr lang="en-US" smtClean="0"/>
              <a:t>6/17/2020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A82E4-D001-4FE3-B728-7A0264FFE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304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A82E4-D001-4FE3-B728-7A0264FFE09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231B-BEDD-4D6E-818E-67AB6B00CDE9}" type="datetime1">
              <a:rPr lang="en-US" smtClean="0"/>
              <a:t>6/17/2020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407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BDDE9-2581-47C1-A68C-38F3E15BE4F0}" type="datetime1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55A82E4-D001-4FE3-B728-7A0264FFE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44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  <p:sldLayoutId id="2147484561" r:id="rId12"/>
    <p:sldLayoutId id="2147484562" r:id="rId13"/>
    <p:sldLayoutId id="2147484563" r:id="rId14"/>
    <p:sldLayoutId id="2147484564" r:id="rId15"/>
    <p:sldLayoutId id="2147484565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602" y="1"/>
            <a:ext cx="10515600" cy="1061132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tx1"/>
                </a:solidFill>
              </a:rPr>
              <a:t>Changes to the 20/21 Budget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E3D5A28-E405-4181-A049-1773D29FD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08202" y="6194857"/>
            <a:ext cx="683339" cy="365125"/>
          </a:xfrm>
        </p:spPr>
        <p:txBody>
          <a:bodyPr/>
          <a:lstStyle/>
          <a:p>
            <a:fld id="{155A82E4-D001-4FE3-B728-7A0264FFE093}" type="slidenum">
              <a:rPr lang="en-US" smtClean="0">
                <a:solidFill>
                  <a:schemeClr val="tx1"/>
                </a:solidFill>
              </a:rPr>
              <a:t>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1788669-751A-42EB-8F07-A824D75788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2601" y="1190847"/>
            <a:ext cx="9978179" cy="577347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Treated Water Revenue went up due to an increase in water rates in July 2020 by $128,850</a:t>
            </a:r>
          </a:p>
          <a:p>
            <a:pPr lvl="0"/>
            <a:r>
              <a:rPr lang="en-US" dirty="0"/>
              <a:t>Irrigation Water Revenue went up due to an increase in rates for two months in 20/21 Season by $17,103</a:t>
            </a:r>
          </a:p>
          <a:p>
            <a:pPr lvl="0"/>
            <a:r>
              <a:rPr lang="en-US" dirty="0"/>
              <a:t>$205,000 was added to the beginning balance in Fund 10 (found on the Fund Summary Page).  This increase was also reflected in the ending fund balance as well.</a:t>
            </a:r>
          </a:p>
          <a:p>
            <a:pPr lvl="0"/>
            <a:r>
              <a:rPr lang="en-US" dirty="0"/>
              <a:t>Operating Revenue went down due to interest rate decreases by $5,300.</a:t>
            </a:r>
          </a:p>
          <a:p>
            <a:pPr lvl="0"/>
            <a:r>
              <a:rPr lang="en-US" dirty="0"/>
              <a:t>Zone expenses decreased due to reallocation of medical benefits by $1,881</a:t>
            </a:r>
          </a:p>
          <a:p>
            <a:pPr lvl="0"/>
            <a:r>
              <a:rPr lang="en-US" dirty="0"/>
              <a:t>Fund 10 expenses increased due to recognizing employees receiving longevity pay and recent health insurance changes by $89,609</a:t>
            </a:r>
          </a:p>
          <a:p>
            <a:pPr lvl="0"/>
            <a:r>
              <a:rPr lang="en-US" dirty="0"/>
              <a:t>Changes across all departments for health insurance allocations due to adjusting labor allocations.  The increase amounted to $85,779.</a:t>
            </a:r>
          </a:p>
          <a:p>
            <a:pPr lvl="0"/>
            <a:r>
              <a:rPr lang="en-US" dirty="0"/>
              <a:t>The Flume was budgeted and purchasing began in 19/20.  Staff has requested we add funds to 20/21 budget to cover the outstanding cost of increased capital outlay by $7,114.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81862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1340</TotalTime>
  <Words>279</Words>
  <Application>Microsoft Office PowerPoint</Application>
  <PresentationFormat>Widescreen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Trebuchet MS</vt:lpstr>
      <vt:lpstr>Wingdings 3</vt:lpstr>
      <vt:lpstr>Facet</vt:lpstr>
      <vt:lpstr>Changes to the 20/21 Budget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Draft  Fiscal Year  2019-2020 Budget</dc:title>
  <dc:creator>Steve Palmer</dc:creator>
  <cp:lastModifiedBy>GDPUD Admin1</cp:lastModifiedBy>
  <cp:revision>132</cp:revision>
  <cp:lastPrinted>2020-06-17T17:44:39Z</cp:lastPrinted>
  <dcterms:created xsi:type="dcterms:W3CDTF">2019-04-23T21:20:28Z</dcterms:created>
  <dcterms:modified xsi:type="dcterms:W3CDTF">2020-06-17T18:33:59Z</dcterms:modified>
</cp:coreProperties>
</file>