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5" r:id="rId10"/>
    <p:sldId id="266" r:id="rId11"/>
    <p:sldId id="27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4" r:id="rId20"/>
    <p:sldId id="278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D8D97-D627-468D-9443-861DF11C0A15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8944F-D11B-402E-8431-160B52A30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7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C283A-C6D3-370B-01DE-79B9195F7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824BC-F401-0690-54BD-4CF0CBD2B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70B5F-7C4A-F4BE-2A3D-1B34D232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9B51-73EA-41B3-AA94-DB8E27C231AC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66746-D117-DE39-96C2-4DDA2522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EB23-012D-6FD8-CB01-01A11D76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79A5-D0A1-46E4-B784-0B7184F5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10CF-53FF-31D1-6D8C-623952FC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43A0C-2852-C8D0-ECDC-A1A1DC379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A15E9-47E9-74A8-0DD1-FFB9D29B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53E1-EA0D-4ADD-8CB7-8D03FEE231D8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0A4D6-E55A-2E5F-254F-97229D94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218C1-8CFD-641F-9B72-F20A5C0F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79A5-D0A1-46E4-B784-0B7184F5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5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9308A-3EBB-5AE5-7698-82FC8C8B98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23E9C-62AF-0F36-A337-9E986E7DD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6927E-9D29-BF69-B076-1A42FBBA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A247-4B03-4464-9625-90F1D86C5800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4CBA7-892C-55FE-E698-9779610A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AF640-0CD8-4826-FE62-2DB185F4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79A5-D0A1-46E4-B784-0B7184F5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1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9F860-5EFB-DE91-E1FD-032786B9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88F6C-8C28-0872-0D87-AB361E43D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615FA-3552-9EF4-C303-0E2A852D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160B-BF2E-4310-870D-03D66451FCC6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7290-92A9-8E94-4C53-FE8CAD719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86E43-7B7D-1F8D-0D74-A8933DB8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79A5-D0A1-46E4-B784-0B7184F5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7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510E-2EA3-E09E-D7F8-D9AD5A671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92EEC-E41B-474D-AA89-7CF655E8D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4B2F0-B5DA-378B-2772-E4E3B703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22C3-38BB-4BFF-836C-8B70A0E3AB11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11747-2DBB-187B-128E-0DBE8065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38591-6391-591F-97DA-DAC44FA6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79A5-D0A1-46E4-B784-0B7184F5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2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B1741-6D45-24A6-F7B3-1A93AA05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2E5DD-BD85-2693-CD41-53BB84514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7F089-12A5-2B4E-9804-FB26A7C98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6C838-C41F-5270-F2F3-EE7511A67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D018-178A-4D0C-A64F-9D697BA3E9EF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EFD45-8DB3-1DD3-C366-C56FA7BDE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DA542-483B-1D62-67BF-843DAD93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79A5-D0A1-46E4-B784-0B7184F5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4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AA149-5B9B-B7FE-EEE2-656D460F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21E9C-9EA6-2BCE-010C-116475EA6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A4C43-B281-BBAE-7162-388197E5D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C58D6-34E6-2CC6-43BB-CD11753AD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EE13A-181B-E521-D9B8-143EF1610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88F43-C175-3E61-FD15-DA2EFB21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35DF-C6F5-402C-9AD4-36AC60632F0B}" type="datetime1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E37F9C-B85A-C468-568A-C3D4000CD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9B21C1-F696-485F-1C54-97D2544B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79A5-D0A1-46E4-B784-0B7184F5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7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BD06-D715-B6CF-688F-58D4F35D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ED6E1B-078F-E01F-66B1-04882183F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DDF2-060E-4A4E-8DFF-A3EAFD68817D}" type="datetime1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9099A-5155-A0A8-4E5D-DBC244AA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F9AC8-52C7-C83F-8866-DCA6BCE7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79A5-D0A1-46E4-B784-0B7184F5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2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42367-7293-FADC-9806-A3CE66918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09B7-3534-4F59-AEF8-28036687EB24}" type="datetime1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F7C381-6760-5FE7-7EB1-14EFC9C5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D5DCB-AAFD-EE07-FE5B-F33F2C85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79A5-D0A1-46E4-B784-0B7184F5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0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D3D61-88BB-8C0F-414A-5A1AA8BE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07071-AADB-DFE1-9392-3C4912086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3BB65-6A12-3685-A826-BA37E1753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9D968-4499-3161-689C-BDF55BC62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48D0-F207-4A20-8626-6ACC48DED3E0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D4A79-08FE-5E73-3214-9D68CD035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3B8CE-E9B3-FB2A-4772-C7A392E6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79A5-D0A1-46E4-B784-0B7184F5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C303-C003-91B7-AE7D-06962A67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964B-175F-F6F5-037C-762D323D1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D0527-EB9F-8B23-72C1-D2D11F4CD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372E6-FDE9-B496-F4CF-A69F47F63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E4E7-3870-4B14-AB04-21B176BE0056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0EE7E-8F1E-E58A-7434-E4217C9F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8584E-B7B2-FBB3-A590-91DCEC70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79A5-D0A1-46E4-B784-0B7184F5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1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76569-1765-CC52-3418-4B872A88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3C1EC-A8FC-DB6D-BF27-16AAF2A19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0C91D-207D-4228-B013-D7052BC61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53558-846A-42CF-A922-643F8B5338F9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EF33A-F4C4-D648-7CFD-974AC9166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19D3A-5152-B14E-4B9E-E7ACD2C43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79A5-D0A1-46E4-B784-0B7184F5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6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E136C8C-B639-4D5F-7AB8-9AA3DCA03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7480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/>
              <a:t>Joint Budget Meeting: Board of Directors &amp; Finance Committee</a:t>
            </a:r>
          </a:p>
          <a:p>
            <a:pPr algn="ctr"/>
            <a:r>
              <a:rPr lang="en-US" b="1" dirty="0"/>
              <a:t>FY24 PROPOSED Budget</a:t>
            </a:r>
          </a:p>
          <a:p>
            <a:pPr algn="ctr"/>
            <a:r>
              <a:rPr lang="en-US" b="1" dirty="0"/>
              <a:t>JUNE 8, 2023</a:t>
            </a:r>
          </a:p>
          <a:p>
            <a:pPr algn="ctr"/>
            <a:r>
              <a:rPr lang="en-US" b="1" dirty="0"/>
              <a:t>Nicholas Schneider / Jessica Buckle</a:t>
            </a:r>
          </a:p>
        </p:txBody>
      </p:sp>
      <p:pic>
        <p:nvPicPr>
          <p:cNvPr id="4" name="Picture 3" descr="A picture containing square&#10;&#10;Description automatically generated">
            <a:extLst>
              <a:ext uri="{FF2B5EF4-FFF2-40B4-BE49-F238E27FC236}">
                <a16:creationId xmlns:a16="http://schemas.microsoft.com/office/drawing/2014/main" id="{2AF8A055-FBDC-8213-AE64-73B798FEE1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770" y="1253409"/>
            <a:ext cx="3680460" cy="239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CF581-AEC4-4D3C-E9D5-E3D16FFC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ADMINISTRATION - 5600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DF18E-7CCC-3902-5354-FA1E93CD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7966" y="6441580"/>
            <a:ext cx="2743200" cy="365125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640959-E334-42EE-D344-58B340D61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25" y="1791478"/>
            <a:ext cx="11997584" cy="3676871"/>
          </a:xfrm>
        </p:spPr>
      </p:pic>
    </p:spTree>
    <p:extLst>
      <p:ext uri="{BB962C8B-B14F-4D97-AF65-F5344CB8AC3E}">
        <p14:creationId xmlns:p14="http://schemas.microsoft.com/office/powerpoint/2010/main" val="118547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A81F3-A85D-60C3-885E-7D4276C81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ADMINISTRATION – 5600 CONT.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D409F-9B43-DC0C-4B3A-E94A105F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8873" y="6398192"/>
            <a:ext cx="2743200" cy="365125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14479-33C5-8F91-34EB-43A495CC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Updated 5/15/2023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357B99E-DA4C-1B90-302D-530A5D612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276" y="1590741"/>
            <a:ext cx="10431444" cy="5172576"/>
          </a:xfrm>
        </p:spPr>
      </p:pic>
    </p:spTree>
    <p:extLst>
      <p:ext uri="{BB962C8B-B14F-4D97-AF65-F5344CB8AC3E}">
        <p14:creationId xmlns:p14="http://schemas.microsoft.com/office/powerpoint/2010/main" val="981821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B0CA-C897-79F4-BBA1-76A7D516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9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ADMINISTRATION - 5600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03308-4011-BDD3-7919-58D57238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DC7FED-56FF-2033-C8FE-688FDC662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Updated 6/7/2023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EAF271F-A9D3-F56A-4AA3-B157FAFB4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73" y="1015068"/>
            <a:ext cx="12034653" cy="5228268"/>
          </a:xfrm>
        </p:spPr>
      </p:pic>
    </p:spTree>
    <p:extLst>
      <p:ext uri="{BB962C8B-B14F-4D97-AF65-F5344CB8AC3E}">
        <p14:creationId xmlns:p14="http://schemas.microsoft.com/office/powerpoint/2010/main" val="102180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C7FD2-B0C1-A424-5FA0-0A855E6C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ZONE - 6100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DE2A0-60F6-D687-AA4F-03427CB4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206" y="6448888"/>
            <a:ext cx="2743200" cy="365125"/>
          </a:xfrm>
        </p:spPr>
        <p:txBody>
          <a:bodyPr/>
          <a:lstStyle/>
          <a:p>
            <a:r>
              <a:rPr lang="en-US" dirty="0"/>
              <a:t>12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FEAF5D1-39EF-C902-75F3-E91E5BBB0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628" y="1590741"/>
            <a:ext cx="10196740" cy="5223272"/>
          </a:xfrm>
        </p:spPr>
      </p:pic>
    </p:spTree>
    <p:extLst>
      <p:ext uri="{BB962C8B-B14F-4D97-AF65-F5344CB8AC3E}">
        <p14:creationId xmlns:p14="http://schemas.microsoft.com/office/powerpoint/2010/main" val="3845401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1951-4097-CA21-19A3-3BDE651C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ZONE - 6100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91FD9-D224-5EE0-3DAF-50178060B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F0D696-044F-5BB6-3FF3-504626D35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590" y="1417739"/>
            <a:ext cx="11122819" cy="5075136"/>
          </a:xfrm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46E5DE8-AE6E-B99D-0B72-7A228ED3A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Updated 6/7/2023</a:t>
            </a:r>
          </a:p>
        </p:txBody>
      </p:sp>
    </p:spTree>
    <p:extLst>
      <p:ext uri="{BB962C8B-B14F-4D97-AF65-F5344CB8AC3E}">
        <p14:creationId xmlns:p14="http://schemas.microsoft.com/office/powerpoint/2010/main" val="209024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5914C-1983-E416-B28D-20AAC808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SALARIES – FISCAL YEAR 23-24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4EBE5-6764-3F33-D332-B143CE42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04BBE28-EA16-D878-D614-C1F682F03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8505" y="1590741"/>
            <a:ext cx="7614985" cy="5130734"/>
          </a:xfrm>
        </p:spPr>
      </p:pic>
    </p:spTree>
    <p:extLst>
      <p:ext uri="{BB962C8B-B14F-4D97-AF65-F5344CB8AC3E}">
        <p14:creationId xmlns:p14="http://schemas.microsoft.com/office/powerpoint/2010/main" val="2247533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BB69E-0BF5-ACFA-F03B-1A3E6034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OVERTIME &amp; STAND-BY PAY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4DCFFC-DD13-832D-0A2F-3F7E94C538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321022"/>
              </p:ext>
            </p:extLst>
          </p:nvPr>
        </p:nvGraphicFramePr>
        <p:xfrm>
          <a:off x="780176" y="1686187"/>
          <a:ext cx="10393959" cy="4755855"/>
        </p:xfrm>
        <a:graphic>
          <a:graphicData uri="http://schemas.openxmlformats.org/drawingml/2006/table">
            <a:tbl>
              <a:tblPr/>
              <a:tblGrid>
                <a:gridCol w="1976966">
                  <a:extLst>
                    <a:ext uri="{9D8B030D-6E8A-4147-A177-3AD203B41FA5}">
                      <a16:colId xmlns:a16="http://schemas.microsoft.com/office/drawing/2014/main" val="2123249884"/>
                    </a:ext>
                  </a:extLst>
                </a:gridCol>
                <a:gridCol w="655019">
                  <a:extLst>
                    <a:ext uri="{9D8B030D-6E8A-4147-A177-3AD203B41FA5}">
                      <a16:colId xmlns:a16="http://schemas.microsoft.com/office/drawing/2014/main" val="4032149771"/>
                    </a:ext>
                  </a:extLst>
                </a:gridCol>
                <a:gridCol w="607381">
                  <a:extLst>
                    <a:ext uri="{9D8B030D-6E8A-4147-A177-3AD203B41FA5}">
                      <a16:colId xmlns:a16="http://schemas.microsoft.com/office/drawing/2014/main" val="1633504327"/>
                    </a:ext>
                  </a:extLst>
                </a:gridCol>
                <a:gridCol w="723499">
                  <a:extLst>
                    <a:ext uri="{9D8B030D-6E8A-4147-A177-3AD203B41FA5}">
                      <a16:colId xmlns:a16="http://schemas.microsoft.com/office/drawing/2014/main" val="4073151184"/>
                    </a:ext>
                  </a:extLst>
                </a:gridCol>
                <a:gridCol w="714566">
                  <a:extLst>
                    <a:ext uri="{9D8B030D-6E8A-4147-A177-3AD203B41FA5}">
                      <a16:colId xmlns:a16="http://schemas.microsoft.com/office/drawing/2014/main" val="2029217454"/>
                    </a:ext>
                  </a:extLst>
                </a:gridCol>
                <a:gridCol w="714566">
                  <a:extLst>
                    <a:ext uri="{9D8B030D-6E8A-4147-A177-3AD203B41FA5}">
                      <a16:colId xmlns:a16="http://schemas.microsoft.com/office/drawing/2014/main" val="1988062938"/>
                    </a:ext>
                  </a:extLst>
                </a:gridCol>
                <a:gridCol w="714566">
                  <a:extLst>
                    <a:ext uri="{9D8B030D-6E8A-4147-A177-3AD203B41FA5}">
                      <a16:colId xmlns:a16="http://schemas.microsoft.com/office/drawing/2014/main" val="1706779954"/>
                    </a:ext>
                  </a:extLst>
                </a:gridCol>
                <a:gridCol w="714566">
                  <a:extLst>
                    <a:ext uri="{9D8B030D-6E8A-4147-A177-3AD203B41FA5}">
                      <a16:colId xmlns:a16="http://schemas.microsoft.com/office/drawing/2014/main" val="869138690"/>
                    </a:ext>
                  </a:extLst>
                </a:gridCol>
                <a:gridCol w="714566">
                  <a:extLst>
                    <a:ext uri="{9D8B030D-6E8A-4147-A177-3AD203B41FA5}">
                      <a16:colId xmlns:a16="http://schemas.microsoft.com/office/drawing/2014/main" val="2587715271"/>
                    </a:ext>
                  </a:extLst>
                </a:gridCol>
                <a:gridCol w="714566">
                  <a:extLst>
                    <a:ext uri="{9D8B030D-6E8A-4147-A177-3AD203B41FA5}">
                      <a16:colId xmlns:a16="http://schemas.microsoft.com/office/drawing/2014/main" val="3649727518"/>
                    </a:ext>
                  </a:extLst>
                </a:gridCol>
                <a:gridCol w="714566">
                  <a:extLst>
                    <a:ext uri="{9D8B030D-6E8A-4147-A177-3AD203B41FA5}">
                      <a16:colId xmlns:a16="http://schemas.microsoft.com/office/drawing/2014/main" val="972106404"/>
                    </a:ext>
                  </a:extLst>
                </a:gridCol>
                <a:gridCol w="714566">
                  <a:extLst>
                    <a:ext uri="{9D8B030D-6E8A-4147-A177-3AD203B41FA5}">
                      <a16:colId xmlns:a16="http://schemas.microsoft.com/office/drawing/2014/main" val="1962051035"/>
                    </a:ext>
                  </a:extLst>
                </a:gridCol>
                <a:gridCol w="714566">
                  <a:extLst>
                    <a:ext uri="{9D8B030D-6E8A-4147-A177-3AD203B41FA5}">
                      <a16:colId xmlns:a16="http://schemas.microsoft.com/office/drawing/2014/main" val="466280006"/>
                    </a:ext>
                  </a:extLst>
                </a:gridCol>
              </a:tblGrid>
              <a:tr h="17549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Month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5200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5300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5400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556551"/>
                  </a:ext>
                </a:extLst>
              </a:tr>
              <a:tr h="350998"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Weekdays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Weekend Days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Overtime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Standby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Overtime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Standby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Overtime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Standby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Overtime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Standby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Overtime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Standby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547979"/>
                  </a:ext>
                </a:extLst>
              </a:tr>
              <a:tr h="17549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July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2,200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4,400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2,150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3,388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320190"/>
                  </a:ext>
                </a:extLst>
              </a:tr>
              <a:tr h="17549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August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1,800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3,600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2,210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2,772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37417"/>
                  </a:ext>
                </a:extLst>
              </a:tr>
              <a:tr h="17549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September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2,000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4,000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2,100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3,080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417240"/>
                  </a:ext>
                </a:extLst>
              </a:tr>
              <a:tr h="17549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October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1,800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3,600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2,210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2,772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313550"/>
                  </a:ext>
                </a:extLst>
              </a:tr>
              <a:tr h="17549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November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2,772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1,290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1,290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225658"/>
                  </a:ext>
                </a:extLst>
              </a:tr>
              <a:tr h="17549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December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600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400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2,150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3,388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318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734504"/>
                  </a:ext>
                </a:extLst>
              </a:tr>
              <a:tr h="17549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January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600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400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2,210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2,772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318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35612"/>
                  </a:ext>
                </a:extLst>
              </a:tr>
              <a:tr h="17549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February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600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1,190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400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2,030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2,156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1,190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1,190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318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443608"/>
                  </a:ext>
                </a:extLst>
              </a:tr>
              <a:tr h="17549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March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600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400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2,180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3,080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318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528765"/>
                  </a:ext>
                </a:extLst>
              </a:tr>
              <a:tr h="17549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April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2,464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1,280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1,280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47225"/>
                  </a:ext>
                </a:extLst>
              </a:tr>
              <a:tr h="17549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1,800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3,600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2,210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2,772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668163"/>
                  </a:ext>
                </a:extLst>
              </a:tr>
              <a:tr h="17549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June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2,000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4,000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2,100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3,080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1,300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817401"/>
                  </a:ext>
                </a:extLst>
              </a:tr>
              <a:tr h="18385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Totals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$ 14,000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$13,150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$24,800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$21,550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$34,496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$15,720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$46,800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$15,720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1,272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206545"/>
                  </a:ext>
                </a:extLst>
              </a:tr>
              <a:tr h="17549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654180"/>
                  </a:ext>
                </a:extLst>
              </a:tr>
              <a:tr h="175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Weekday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Assumptions: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028473"/>
                  </a:ext>
                </a:extLst>
              </a:tr>
              <a:tr h="175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Weekend/Holiday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5100/5200 - Weekend rounds ~4 hours during season (Off Season: 5100 - 3hrs pr/wk|5200 - 2hrs pre/wk)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824436"/>
                  </a:ext>
                </a:extLst>
              </a:tr>
              <a:tr h="17549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5300 - Weekend rounds ~4 hours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78022"/>
                  </a:ext>
                </a:extLst>
              </a:tr>
              <a:tr h="17549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5400 - 5 hours per week (Safety factor of 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225059"/>
                  </a:ext>
                </a:extLst>
              </a:tr>
              <a:tr h="175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Average 5100/5200 Hourly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6100 - 1.5 hour pr/wk rainy season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820545"/>
                  </a:ext>
                </a:extLst>
              </a:tr>
              <a:tr h="175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Average 5300 Hourly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14471"/>
                  </a:ext>
                </a:extLst>
              </a:tr>
              <a:tr h="175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Average 5400 Hourly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073222"/>
                  </a:ext>
                </a:extLst>
              </a:tr>
              <a:tr h="175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6100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$         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023864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E0D50-8454-0A38-38BA-F6548E56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71386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7F3BC-B036-0F57-0FAD-892ED82E3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CAPITOL IMPROVEMENT PROJECTS – FUND 111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E6FCE-4287-5AA0-9089-6BC22C91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5F70DC-E4CD-0654-5901-ABF877956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050" y="1597432"/>
            <a:ext cx="9061048" cy="5124043"/>
          </a:xfrm>
        </p:spPr>
      </p:pic>
    </p:spTree>
    <p:extLst>
      <p:ext uri="{BB962C8B-B14F-4D97-AF65-F5344CB8AC3E}">
        <p14:creationId xmlns:p14="http://schemas.microsoft.com/office/powerpoint/2010/main" val="3210503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EF506-F5A0-FABC-FF99-DE6A147A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CAPITOL IMPROVEMENT PROJECTS CONT.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820C9-33ED-B0AE-E2FD-7F545273C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B72A66B-EE6F-F325-6897-AE8EC79A0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150" y="1590741"/>
            <a:ext cx="9081695" cy="5260568"/>
          </a:xfrm>
        </p:spPr>
      </p:pic>
    </p:spTree>
    <p:extLst>
      <p:ext uri="{BB962C8B-B14F-4D97-AF65-F5344CB8AC3E}">
        <p14:creationId xmlns:p14="http://schemas.microsoft.com/office/powerpoint/2010/main" val="3965934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29260-A9C4-DA7F-E0AE-D9F6FED7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GDPUD REVENUE BUDGET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A52E3-609A-BBCD-5332-DA6533EC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BFB2104-1EAE-06F1-5CFA-C7DC63C96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635" y="1622746"/>
            <a:ext cx="7622340" cy="52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4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5255D-6D1E-D87B-0B76-0AC0A71B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SOURCE OF SUPPLY - 5100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457D7C8-1A70-0CEF-E933-39F72B63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0091" y="6435784"/>
            <a:ext cx="2743200" cy="36512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CBECFA63-3BA0-7819-B8F9-7A5675E13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025" y="1610091"/>
            <a:ext cx="10295949" cy="5213282"/>
          </a:xfrm>
        </p:spPr>
      </p:pic>
    </p:spTree>
    <p:extLst>
      <p:ext uri="{BB962C8B-B14F-4D97-AF65-F5344CB8AC3E}">
        <p14:creationId xmlns:p14="http://schemas.microsoft.com/office/powerpoint/2010/main" val="131507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E502C-52C0-6347-ECD9-3A82DB04E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GDPUD OPERATING EXPENSES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DCC9A-7087-7040-5BBC-0E79ED18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F2797-32B7-B185-7858-EAB12D94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Updated 6/7/2023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DD1B5587-BC19-2E8E-FEAD-E087BD91E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77" y="1726164"/>
            <a:ext cx="12153519" cy="2956914"/>
          </a:xfrm>
        </p:spPr>
      </p:pic>
    </p:spTree>
    <p:extLst>
      <p:ext uri="{BB962C8B-B14F-4D97-AF65-F5344CB8AC3E}">
        <p14:creationId xmlns:p14="http://schemas.microsoft.com/office/powerpoint/2010/main" val="234337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B7A9E-7343-2FD3-832E-CCC9435C0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216275"/>
            <a:ext cx="10515600" cy="552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200" dirty="0"/>
              <a:t>SOURCE OF SUPPLY - 5100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80B00-A1B8-C755-77CB-66C1E249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052" y="6459062"/>
            <a:ext cx="2743200" cy="365125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6BF764D-E7F8-DFCD-DF73-1ADFD4C6C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47" y="873730"/>
            <a:ext cx="11792906" cy="5461854"/>
          </a:xfrm>
        </p:spPr>
      </p:pic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F328F2DF-65DC-2B5E-D63C-425B90FF4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Updated 6/7/2023</a:t>
            </a:r>
          </a:p>
        </p:txBody>
      </p:sp>
    </p:spTree>
    <p:extLst>
      <p:ext uri="{BB962C8B-B14F-4D97-AF65-F5344CB8AC3E}">
        <p14:creationId xmlns:p14="http://schemas.microsoft.com/office/powerpoint/2010/main" val="339416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F3654-886B-7962-43A8-9B2310949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RAW WATER - 5200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B3EED-0368-586E-B4AA-B11E5926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207" y="6406539"/>
            <a:ext cx="2743200" cy="36512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3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29B86E-3C13-9870-8F0C-CD8A2EEB8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185" y="1575460"/>
            <a:ext cx="10593629" cy="5196204"/>
          </a:xfrm>
        </p:spPr>
      </p:pic>
    </p:spTree>
    <p:extLst>
      <p:ext uri="{BB962C8B-B14F-4D97-AF65-F5344CB8AC3E}">
        <p14:creationId xmlns:p14="http://schemas.microsoft.com/office/powerpoint/2010/main" val="358768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C926-2048-8F89-D7EE-051FFC67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387"/>
          </a:xfrm>
        </p:spPr>
        <p:txBody>
          <a:bodyPr>
            <a:noAutofit/>
          </a:bodyPr>
          <a:lstStyle/>
          <a:p>
            <a:pPr algn="ctr"/>
            <a:r>
              <a:rPr lang="en-US" sz="4700" dirty="0"/>
              <a:t>RAW WATER - 5200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0597D-A45E-E2F8-168D-9ECADCBE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0547" y="6356350"/>
            <a:ext cx="2743200" cy="365125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517116-EA36-A718-BAD6-66E955E7F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915" y="1129005"/>
            <a:ext cx="10938244" cy="5019967"/>
          </a:xfrm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6729331-26C1-36D3-3B28-D35C944CF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Updated 6/7/2023</a:t>
            </a:r>
          </a:p>
        </p:txBody>
      </p:sp>
    </p:spTree>
    <p:extLst>
      <p:ext uri="{BB962C8B-B14F-4D97-AF65-F5344CB8AC3E}">
        <p14:creationId xmlns:p14="http://schemas.microsoft.com/office/powerpoint/2010/main" val="5629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01942D-783E-C817-D531-7C9276FF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39610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WATER TREATMENT - 5300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81E07-BF13-4E2F-46D5-AD77C9EE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5438" y="6411855"/>
            <a:ext cx="2743200" cy="3651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7403F3D-981B-8A8C-0541-5DD90272A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762" y="1606019"/>
            <a:ext cx="10390472" cy="5230011"/>
          </a:xfrm>
        </p:spPr>
      </p:pic>
    </p:spTree>
    <p:extLst>
      <p:ext uri="{BB962C8B-B14F-4D97-AF65-F5344CB8AC3E}">
        <p14:creationId xmlns:p14="http://schemas.microsoft.com/office/powerpoint/2010/main" val="288806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783C-D48C-6154-619E-D79C8AA5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4501"/>
          </a:xfrm>
        </p:spPr>
        <p:txBody>
          <a:bodyPr>
            <a:normAutofit/>
          </a:bodyPr>
          <a:lstStyle/>
          <a:p>
            <a:pPr algn="ctr"/>
            <a:r>
              <a:rPr lang="en-US" sz="4700" dirty="0"/>
              <a:t>WATER TREATEMENT - 5300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09106-497D-6086-5312-3A124308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5438" y="6356350"/>
            <a:ext cx="2743200" cy="365125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240325A-2986-F934-EB24-0EA02E9C1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744" y="1199626"/>
            <a:ext cx="10688512" cy="4977337"/>
          </a:xfrm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C5FF8FF4-A7DC-BA7C-0F8A-B98C526E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Updated 6/7/2023</a:t>
            </a:r>
          </a:p>
        </p:txBody>
      </p:sp>
    </p:spTree>
    <p:extLst>
      <p:ext uri="{BB962C8B-B14F-4D97-AF65-F5344CB8AC3E}">
        <p14:creationId xmlns:p14="http://schemas.microsoft.com/office/powerpoint/2010/main" val="685560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EB6527-E4A2-7121-8A82-3DD15950D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TREATED WATER - 5400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50587-8DCE-242C-8122-749FC7A7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0713" y="6380899"/>
            <a:ext cx="2743200" cy="365125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96A8DF3-C8B1-721B-4459-2C34E06EE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839" y="1597432"/>
            <a:ext cx="10922317" cy="5218764"/>
          </a:xfrm>
        </p:spPr>
      </p:pic>
    </p:spTree>
    <p:extLst>
      <p:ext uri="{BB962C8B-B14F-4D97-AF65-F5344CB8AC3E}">
        <p14:creationId xmlns:p14="http://schemas.microsoft.com/office/powerpoint/2010/main" val="347408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1942D-783E-C817-D531-7C9276FF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TREATED WATER - 5400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EED1E-2A5E-C083-CDDF-B9A4BC1C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3FE4C4-71E2-27C3-7A2B-EE49B5AF7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522" y="1059550"/>
            <a:ext cx="8154956" cy="5756462"/>
          </a:xfrm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A2E17C7F-E12A-A931-EAE4-9CFF775B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Updated 6/7/2023</a:t>
            </a:r>
          </a:p>
        </p:txBody>
      </p:sp>
    </p:spTree>
    <p:extLst>
      <p:ext uri="{BB962C8B-B14F-4D97-AF65-F5344CB8AC3E}">
        <p14:creationId xmlns:p14="http://schemas.microsoft.com/office/powerpoint/2010/main" val="2470391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642</Words>
  <Application>Microsoft Office PowerPoint</Application>
  <PresentationFormat>Widescreen</PresentationFormat>
  <Paragraphs>252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SOURCE OF SUPPLY - 5100</vt:lpstr>
      <vt:lpstr>SOURCE OF SUPPLY - 5100</vt:lpstr>
      <vt:lpstr>RAW WATER - 5200</vt:lpstr>
      <vt:lpstr>RAW WATER - 5200</vt:lpstr>
      <vt:lpstr>WATER TREATMENT - 5300</vt:lpstr>
      <vt:lpstr>WATER TREATEMENT - 5300</vt:lpstr>
      <vt:lpstr>TREATED WATER - 5400</vt:lpstr>
      <vt:lpstr>TREATED WATER - 5400</vt:lpstr>
      <vt:lpstr>ADMINISTRATION - 5600</vt:lpstr>
      <vt:lpstr>ADMINISTRATION – 5600 CONT.</vt:lpstr>
      <vt:lpstr>ADMINISTRATION - 5600</vt:lpstr>
      <vt:lpstr>ZONE - 6100</vt:lpstr>
      <vt:lpstr>ZONE - 6100</vt:lpstr>
      <vt:lpstr>SALARIES – FISCAL YEAR 23-24</vt:lpstr>
      <vt:lpstr>OVERTIME &amp; STAND-BY PAY</vt:lpstr>
      <vt:lpstr>CAPITOL IMPROVEMENT PROJECTS – FUND 111</vt:lpstr>
      <vt:lpstr>CAPITOL IMPROVEMENT PROJECTS CONT.</vt:lpstr>
      <vt:lpstr>GDPUD REVENUE BUDGET</vt:lpstr>
      <vt:lpstr>GDPUD OPERATING EXPENSES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GDPUD Admin1</dc:creator>
  <cp:lastModifiedBy>GDPUD Admin1</cp:lastModifiedBy>
  <cp:revision>20</cp:revision>
  <cp:lastPrinted>2023-05-15T17:54:23Z</cp:lastPrinted>
  <dcterms:created xsi:type="dcterms:W3CDTF">2023-05-12T17:50:43Z</dcterms:created>
  <dcterms:modified xsi:type="dcterms:W3CDTF">2023-06-08T14:54:05Z</dcterms:modified>
</cp:coreProperties>
</file>