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5" r:id="rId10"/>
    <p:sldId id="266" r:id="rId11"/>
    <p:sldId id="27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3" r:id="rId20"/>
    <p:sldId id="274" r:id="rId21"/>
    <p:sldId id="278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D8D97-D627-468D-9443-861DF11C0A15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944F-D11B-402E-8431-160B52A30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7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283A-C6D3-370B-01DE-79B9195F7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824BC-F401-0690-54BD-4CF0CBD2B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70B5F-7C4A-F4BE-2A3D-1B34D2320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9B51-73EA-41B3-AA94-DB8E27C231AC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66746-D117-DE39-96C2-4DDA25222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CEB23-012D-6FD8-CB01-01A11D76C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10CF-53FF-31D1-6D8C-623952FCB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43A0C-2852-C8D0-ECDC-A1A1DC379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A15E9-47E9-74A8-0DD1-FFB9D29B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53E1-EA0D-4ADD-8CB7-8D03FEE231D8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0A4D6-E55A-2E5F-254F-97229D94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218C1-8CFD-641F-9B72-F20A5C0F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5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308A-3EBB-5AE5-7698-82FC8C8B98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23E9C-62AF-0F36-A337-9E986E7DD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927E-9D29-BF69-B076-1A42FBBA0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A247-4B03-4464-9625-90F1D86C5800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4CBA7-892C-55FE-E698-9779610AB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AF640-0CD8-4826-FE62-2DB185F4A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1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F860-5EFB-DE91-E1FD-032786B9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88F6C-8C28-0872-0D87-AB361E43D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615FA-3552-9EF4-C303-0E2A852D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60B-BF2E-4310-870D-03D66451FCC6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97290-92A9-8E94-4C53-FE8CAD71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86E43-7B7D-1F8D-0D74-A8933DB8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7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510E-2EA3-E09E-D7F8-D9AD5A671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92EEC-E41B-474D-AA89-7CF655E8D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4B2F0-B5DA-378B-2772-E4E3B703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22C3-38BB-4BFF-836C-8B70A0E3AB11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11747-2DBB-187B-128E-0DBE8065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38591-6391-591F-97DA-DAC44FA6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2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B1741-6D45-24A6-F7B3-1A93AA050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2E5DD-BD85-2693-CD41-53BB84514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7F089-12A5-2B4E-9804-FB26A7C98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6C838-C41F-5270-F2F3-EE7511A6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018-178A-4D0C-A64F-9D697BA3E9EF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EFD45-8DB3-1DD3-C366-C56FA7BDE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DA542-483B-1D62-67BF-843DAD930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4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A149-5B9B-B7FE-EEE2-656D460F8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21E9C-9EA6-2BCE-010C-116475EA6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A4C43-B281-BBAE-7162-388197E5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C58D6-34E6-2CC6-43BB-CD11753AD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EE13A-181B-E521-D9B8-143EF1610D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288F43-C175-3E61-FD15-DA2EFB213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35DF-C6F5-402C-9AD4-36AC60632F0B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E37F9C-B85A-C468-568A-C3D4000C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9B21C1-F696-485F-1C54-97D2544B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7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BD06-D715-B6CF-688F-58D4F35D2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D6E1B-078F-E01F-66B1-04882183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DDF2-060E-4A4E-8DFF-A3EAFD68817D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9099A-5155-A0A8-4E5D-DBC244AA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F9AC8-52C7-C83F-8866-DCA6BCE76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2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42367-7293-FADC-9806-A3CE6691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C09B7-3534-4F59-AEF8-28036687EB24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F7C381-6760-5FE7-7EB1-14EFC9C5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D5DCB-AAFD-EE07-FE5B-F33F2C85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0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3D61-88BB-8C0F-414A-5A1AA8BE3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07071-AADB-DFE1-9392-3C4912086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3BB65-6A12-3685-A826-BA37E1753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9D968-4499-3161-689C-BDF55BC62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48D0-F207-4A20-8626-6ACC48DED3E0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D4A79-08FE-5E73-3214-9D68CD03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3B8CE-E9B3-FB2A-4772-C7A392E6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1C303-C003-91B7-AE7D-06962A67E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B2964B-175F-F6F5-037C-762D323D1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D0527-EB9F-8B23-72C1-D2D11F4CD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372E6-FDE9-B496-F4CF-A69F47F63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E4E7-3870-4B14-AB04-21B176BE005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0EE7E-8F1E-E58A-7434-E4217C9F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8584E-B7B2-FBB3-A590-91DCEC70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1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776569-1765-CC52-3418-4B872A887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3C1EC-A8FC-DB6D-BF27-16AAF2A19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0C91D-207D-4228-B013-D7052BC61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53558-846A-42CF-A922-643F8B5338F9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EF33A-F4C4-D648-7CFD-974AC9166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19D3A-5152-B14E-4B9E-E7ACD2C43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79A5-D0A1-46E4-B784-0B7184F5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6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E136C8C-B639-4D5F-7AB8-9AA3DCA03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4806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/>
              <a:t>Board of Directors meeting</a:t>
            </a:r>
          </a:p>
          <a:p>
            <a:pPr algn="ctr"/>
            <a:r>
              <a:rPr lang="en-US" b="1" dirty="0"/>
              <a:t>FY24 PROPOSED Budget</a:t>
            </a:r>
          </a:p>
          <a:p>
            <a:pPr algn="ctr"/>
            <a:r>
              <a:rPr lang="en-US" b="1" dirty="0"/>
              <a:t>MAY 16, 2023</a:t>
            </a:r>
          </a:p>
          <a:p>
            <a:pPr algn="ctr"/>
            <a:r>
              <a:rPr lang="en-US" b="1" dirty="0"/>
              <a:t>Nicholas Schneider / Jessica Buckle</a:t>
            </a:r>
          </a:p>
        </p:txBody>
      </p:sp>
      <p:pic>
        <p:nvPicPr>
          <p:cNvPr id="4" name="Picture 3" descr="A picture containing square&#10;&#10;Description automatically generated">
            <a:extLst>
              <a:ext uri="{FF2B5EF4-FFF2-40B4-BE49-F238E27FC236}">
                <a16:creationId xmlns:a16="http://schemas.microsoft.com/office/drawing/2014/main" id="{2AF8A055-FBDC-8213-AE64-73B798FEE1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770" y="1253409"/>
            <a:ext cx="3680460" cy="239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7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CF581-AEC4-4D3C-E9D5-E3D16FFC6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ADMINISTRATION - 5600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D121FE-61AA-E0FA-B897-F8DE2E8312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325623"/>
              </p:ext>
            </p:extLst>
          </p:nvPr>
        </p:nvGraphicFramePr>
        <p:xfrm>
          <a:off x="399874" y="1803629"/>
          <a:ext cx="11392251" cy="4525616"/>
        </p:xfrm>
        <a:graphic>
          <a:graphicData uri="http://schemas.openxmlformats.org/drawingml/2006/table">
            <a:tbl>
              <a:tblPr/>
              <a:tblGrid>
                <a:gridCol w="1791602">
                  <a:extLst>
                    <a:ext uri="{9D8B030D-6E8A-4147-A177-3AD203B41FA5}">
                      <a16:colId xmlns:a16="http://schemas.microsoft.com/office/drawing/2014/main" val="3636784740"/>
                    </a:ext>
                  </a:extLst>
                </a:gridCol>
                <a:gridCol w="2503790">
                  <a:extLst>
                    <a:ext uri="{9D8B030D-6E8A-4147-A177-3AD203B41FA5}">
                      <a16:colId xmlns:a16="http://schemas.microsoft.com/office/drawing/2014/main" val="3947252944"/>
                    </a:ext>
                  </a:extLst>
                </a:gridCol>
                <a:gridCol w="993172">
                  <a:extLst>
                    <a:ext uri="{9D8B030D-6E8A-4147-A177-3AD203B41FA5}">
                      <a16:colId xmlns:a16="http://schemas.microsoft.com/office/drawing/2014/main" val="4094255309"/>
                    </a:ext>
                  </a:extLst>
                </a:gridCol>
                <a:gridCol w="1079413">
                  <a:extLst>
                    <a:ext uri="{9D8B030D-6E8A-4147-A177-3AD203B41FA5}">
                      <a16:colId xmlns:a16="http://schemas.microsoft.com/office/drawing/2014/main" val="3245503177"/>
                    </a:ext>
                  </a:extLst>
                </a:gridCol>
                <a:gridCol w="934748">
                  <a:extLst>
                    <a:ext uri="{9D8B030D-6E8A-4147-A177-3AD203B41FA5}">
                      <a16:colId xmlns:a16="http://schemas.microsoft.com/office/drawing/2014/main" val="4161220542"/>
                    </a:ext>
                  </a:extLst>
                </a:gridCol>
                <a:gridCol w="856853">
                  <a:extLst>
                    <a:ext uri="{9D8B030D-6E8A-4147-A177-3AD203B41FA5}">
                      <a16:colId xmlns:a16="http://schemas.microsoft.com/office/drawing/2014/main" val="3465019771"/>
                    </a:ext>
                  </a:extLst>
                </a:gridCol>
                <a:gridCol w="1046028">
                  <a:extLst>
                    <a:ext uri="{9D8B030D-6E8A-4147-A177-3AD203B41FA5}">
                      <a16:colId xmlns:a16="http://schemas.microsoft.com/office/drawing/2014/main" val="410467156"/>
                    </a:ext>
                  </a:extLst>
                </a:gridCol>
                <a:gridCol w="834597">
                  <a:extLst>
                    <a:ext uri="{9D8B030D-6E8A-4147-A177-3AD203B41FA5}">
                      <a16:colId xmlns:a16="http://schemas.microsoft.com/office/drawing/2014/main" val="735569576"/>
                    </a:ext>
                  </a:extLst>
                </a:gridCol>
                <a:gridCol w="659332">
                  <a:extLst>
                    <a:ext uri="{9D8B030D-6E8A-4147-A177-3AD203B41FA5}">
                      <a16:colId xmlns:a16="http://schemas.microsoft.com/office/drawing/2014/main" val="550221461"/>
                    </a:ext>
                  </a:extLst>
                </a:gridCol>
                <a:gridCol w="692716">
                  <a:extLst>
                    <a:ext uri="{9D8B030D-6E8A-4147-A177-3AD203B41FA5}">
                      <a16:colId xmlns:a16="http://schemas.microsoft.com/office/drawing/2014/main" val="1239875865"/>
                    </a:ext>
                  </a:extLst>
                </a:gridCol>
              </a:tblGrid>
              <a:tr h="2432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YTD as of Q3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511483"/>
                  </a:ext>
                </a:extLst>
              </a:tr>
              <a:tr h="69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EXPENSES: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Projected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841641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347,744.00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437,458.44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394,543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386,940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515,920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403314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139,282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111,797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153,231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73,364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97,819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695,000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255782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Part-time Wages/Temp employees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1,129.00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39,163.15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65,883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81,000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59299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Part-time Wages/Temp employees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21,553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23,919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19,948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036257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2,624.00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317.57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2,734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950379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516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47851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Automobile Allowance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4,333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7,600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244038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100-5600-50104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Retiree Benefit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22,827.00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15,575.23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9,973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11,687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15,583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26,000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501054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100-5600-50105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Director Stipend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21,993.00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23,200.00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24,360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18,000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24,000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24,000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283936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Taxes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31,645.00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3,344.27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35,903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30,946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41,261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435664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Taxes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12,675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8,665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13,944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5,611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7,481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49,230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606585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69,772.00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59,495.06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69,772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81,135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108,180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118,998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390718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100-5600-50302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Workers Comp.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4,670.00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1,601.04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4,672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1,083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1,444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289496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100-5500-50302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Workers Comp.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1,598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1,539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1,711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831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1,108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2,807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123765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100-5600-50400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Retirement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35,679.00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58,485.12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35,102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33,869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45,159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139347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100-5500-50400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Retirement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10,221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10,225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12,154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6,201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8,268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58,769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434608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100-5600-50401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UAL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153,598.00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181,294.88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197,641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191,493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255,324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964067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100-5500-50401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UAL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21,553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9,756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9,588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10,351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13,801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296,038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548863"/>
                  </a:ext>
                </a:extLst>
              </a:tr>
              <a:tr h="1899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100-5600-50403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Def. Comp Retirement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1,570.00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1,690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04898"/>
                  </a:ext>
                </a:extLst>
              </a:tr>
              <a:tr h="20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100-5500-50403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 Comp Retirement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630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660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9,450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391803"/>
                  </a:ext>
                </a:extLst>
              </a:tr>
              <a:tr h="19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WAGES &amp; BENEFITS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900,133.00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986,351.30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988,966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920,644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1,220,681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1,293,442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7575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DF18E-7CCC-3902-5354-FA1E93CD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7966" y="6441580"/>
            <a:ext cx="2743200" cy="365125"/>
          </a:xfrm>
        </p:spPr>
        <p:txBody>
          <a:bodyPr/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85472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9A81F3-A85D-60C3-885E-7D4276C8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ADMINISTRATION – 5600 CONT.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3C63E8-9058-520B-C5DB-E8C46D403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479110"/>
              </p:ext>
            </p:extLst>
          </p:nvPr>
        </p:nvGraphicFramePr>
        <p:xfrm>
          <a:off x="2209800" y="1580903"/>
          <a:ext cx="9166368" cy="5140572"/>
        </p:xfrm>
        <a:graphic>
          <a:graphicData uri="http://schemas.openxmlformats.org/drawingml/2006/table">
            <a:tbl>
              <a:tblPr/>
              <a:tblGrid>
                <a:gridCol w="1090569">
                  <a:extLst>
                    <a:ext uri="{9D8B030D-6E8A-4147-A177-3AD203B41FA5}">
                      <a16:colId xmlns:a16="http://schemas.microsoft.com/office/drawing/2014/main" val="1561484986"/>
                    </a:ext>
                  </a:extLst>
                </a:gridCol>
                <a:gridCol w="1669409">
                  <a:extLst>
                    <a:ext uri="{9D8B030D-6E8A-4147-A177-3AD203B41FA5}">
                      <a16:colId xmlns:a16="http://schemas.microsoft.com/office/drawing/2014/main" val="2836054069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259084527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3549059096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1324112321"/>
                    </a:ext>
                  </a:extLst>
                </a:gridCol>
                <a:gridCol w="704676">
                  <a:extLst>
                    <a:ext uri="{9D8B030D-6E8A-4147-A177-3AD203B41FA5}">
                      <a16:colId xmlns:a16="http://schemas.microsoft.com/office/drawing/2014/main" val="2895635762"/>
                    </a:ext>
                  </a:extLst>
                </a:gridCol>
                <a:gridCol w="906011">
                  <a:extLst>
                    <a:ext uri="{9D8B030D-6E8A-4147-A177-3AD203B41FA5}">
                      <a16:colId xmlns:a16="http://schemas.microsoft.com/office/drawing/2014/main" val="1817517464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498417797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2145518424"/>
                    </a:ext>
                  </a:extLst>
                </a:gridCol>
                <a:gridCol w="861267">
                  <a:extLst>
                    <a:ext uri="{9D8B030D-6E8A-4147-A177-3AD203B41FA5}">
                      <a16:colId xmlns:a16="http://schemas.microsoft.com/office/drawing/2014/main" val="557095293"/>
                    </a:ext>
                  </a:extLst>
                </a:gridCol>
              </a:tblGrid>
              <a:tr h="1015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YTD as of Q3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025812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EXPENSES: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Projected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249838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27,691.00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10,152.50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9,540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8,688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11,584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720960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100-5500-51100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22,000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31,927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2,259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3,012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750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046992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 Other (Durable Goods/Rentals)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8,569.00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8,776.88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15,485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1,505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2,007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504391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100-5500-51101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 Other (Durable Goods/Rentals)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175073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37,815.00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62,546.09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68,831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21,996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29,328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959910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100-5500-51102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36,831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16,749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22,332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31,200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914246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235.00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18.48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803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1,071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777462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100-5500-51200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21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3,250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899620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100-5600-51201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 Fuel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388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517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146632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100-5500-51201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 Fuel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3,250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191902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100-5600-51202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8,531.38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333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999900%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26833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218,750.04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222,000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201,801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269,068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08101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100-5500-51300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35,000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2,594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15,789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21,052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388,650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407931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100-5600-51301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General Liability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96,684.00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80,520.08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84,546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93,830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125,107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100,000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601122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100-5600-51302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96,467.00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69,975.42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96,476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29,606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39,475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80,000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424505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100-5600-51303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Audit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14,444.00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18,410.00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21,968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22,200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431284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100-5600-51304 (proposed)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Board Training/Travel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4,300.00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2,757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1,543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     17,500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0386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Development/Training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596.00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5,007.00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2,100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7,633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10,177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831279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100-5500-52100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Development/Training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599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16,150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19890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Travel/Mileage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2,137.00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4,324.97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4,103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8,466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11,288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see Staff Dev.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920072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35,236.00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65,295.16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30,731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33,742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44,989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49201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100-5500-52102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5,860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12,133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14,923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5,748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7,664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65,950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800216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 Charges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344.00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1,616.82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425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210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280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          500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111565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Processing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22,827.00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25,068.11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25,870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20,698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27,597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773969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100-5500-52104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Processing Fee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     26,400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085469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Regulation Fees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5,919.00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5,910.28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5,502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7,336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6,050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604900%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872563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10,253.00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9,399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86246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Miscellaneous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8,479.66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6,164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8,219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550792"/>
                  </a:ext>
                </a:extLst>
              </a:tr>
              <a:tr h="14565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100-5500-52107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Miscellaneous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114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152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787857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100-5600-52108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Membership/Subscriptions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33,972.00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40,112.03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57,941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39,686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52,915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41,345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083866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100-5600-71100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8,500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857457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100-5600-51103 (proposed)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Safety/PPE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3,800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681052"/>
                  </a:ext>
                </a:extLst>
              </a:tr>
              <a:tr h="13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100-5600-51104 (required)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Software Licences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25,060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228205"/>
                  </a:ext>
                </a:extLst>
              </a:tr>
              <a:tr h="1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NON-LABOR EXP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556,070.00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701,299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524,384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719,045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   826,995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67369"/>
                  </a:ext>
                </a:extLst>
              </a:tr>
              <a:tr h="1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DEPARTMENT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1,456,203.00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1,690,265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1,445,028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1,939,727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2,120,437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62163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D409F-9B43-DC0C-4B3A-E94A105F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873" y="6398192"/>
            <a:ext cx="2743200" cy="365125"/>
          </a:xfrm>
        </p:spPr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14479-33C5-8F91-34EB-43A495CC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5/15/2023</a:t>
            </a:r>
          </a:p>
        </p:txBody>
      </p:sp>
    </p:spTree>
    <p:extLst>
      <p:ext uri="{BB962C8B-B14F-4D97-AF65-F5344CB8AC3E}">
        <p14:creationId xmlns:p14="http://schemas.microsoft.com/office/powerpoint/2010/main" val="981821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5B0CA-C897-79F4-BBA1-76A7D516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9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ADMINISTRATION - 5600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7A3134-BFA5-B4CC-1339-7BFB374961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990969"/>
              </p:ext>
            </p:extLst>
          </p:nvPr>
        </p:nvGraphicFramePr>
        <p:xfrm>
          <a:off x="570450" y="1015067"/>
          <a:ext cx="10783348" cy="5477811"/>
        </p:xfrm>
        <a:graphic>
          <a:graphicData uri="http://schemas.openxmlformats.org/drawingml/2006/table">
            <a:tbl>
              <a:tblPr/>
              <a:tblGrid>
                <a:gridCol w="1944149">
                  <a:extLst>
                    <a:ext uri="{9D8B030D-6E8A-4147-A177-3AD203B41FA5}">
                      <a16:colId xmlns:a16="http://schemas.microsoft.com/office/drawing/2014/main" val="825682010"/>
                    </a:ext>
                  </a:extLst>
                </a:gridCol>
                <a:gridCol w="791001">
                  <a:extLst>
                    <a:ext uri="{9D8B030D-6E8A-4147-A177-3AD203B41FA5}">
                      <a16:colId xmlns:a16="http://schemas.microsoft.com/office/drawing/2014/main" val="3639464579"/>
                    </a:ext>
                  </a:extLst>
                </a:gridCol>
                <a:gridCol w="285903">
                  <a:extLst>
                    <a:ext uri="{9D8B030D-6E8A-4147-A177-3AD203B41FA5}">
                      <a16:colId xmlns:a16="http://schemas.microsoft.com/office/drawing/2014/main" val="1919331082"/>
                    </a:ext>
                  </a:extLst>
                </a:gridCol>
                <a:gridCol w="1629653">
                  <a:extLst>
                    <a:ext uri="{9D8B030D-6E8A-4147-A177-3AD203B41FA5}">
                      <a16:colId xmlns:a16="http://schemas.microsoft.com/office/drawing/2014/main" val="2590643895"/>
                    </a:ext>
                  </a:extLst>
                </a:gridCol>
                <a:gridCol w="781471">
                  <a:extLst>
                    <a:ext uri="{9D8B030D-6E8A-4147-A177-3AD203B41FA5}">
                      <a16:colId xmlns:a16="http://schemas.microsoft.com/office/drawing/2014/main" val="3752438087"/>
                    </a:ext>
                  </a:extLst>
                </a:gridCol>
                <a:gridCol w="278757">
                  <a:extLst>
                    <a:ext uri="{9D8B030D-6E8A-4147-A177-3AD203B41FA5}">
                      <a16:colId xmlns:a16="http://schemas.microsoft.com/office/drawing/2014/main" val="473956697"/>
                    </a:ext>
                  </a:extLst>
                </a:gridCol>
                <a:gridCol w="1591532">
                  <a:extLst>
                    <a:ext uri="{9D8B030D-6E8A-4147-A177-3AD203B41FA5}">
                      <a16:colId xmlns:a16="http://schemas.microsoft.com/office/drawing/2014/main" val="978502268"/>
                    </a:ext>
                  </a:extLst>
                </a:gridCol>
                <a:gridCol w="791001">
                  <a:extLst>
                    <a:ext uri="{9D8B030D-6E8A-4147-A177-3AD203B41FA5}">
                      <a16:colId xmlns:a16="http://schemas.microsoft.com/office/drawing/2014/main" val="2927260797"/>
                    </a:ext>
                  </a:extLst>
                </a:gridCol>
                <a:gridCol w="285903">
                  <a:extLst>
                    <a:ext uri="{9D8B030D-6E8A-4147-A177-3AD203B41FA5}">
                      <a16:colId xmlns:a16="http://schemas.microsoft.com/office/drawing/2014/main" val="2972251587"/>
                    </a:ext>
                  </a:extLst>
                </a:gridCol>
                <a:gridCol w="1622507">
                  <a:extLst>
                    <a:ext uri="{9D8B030D-6E8A-4147-A177-3AD203B41FA5}">
                      <a16:colId xmlns:a16="http://schemas.microsoft.com/office/drawing/2014/main" val="3837590473"/>
                    </a:ext>
                  </a:extLst>
                </a:gridCol>
                <a:gridCol w="781471">
                  <a:extLst>
                    <a:ext uri="{9D8B030D-6E8A-4147-A177-3AD203B41FA5}">
                      <a16:colId xmlns:a16="http://schemas.microsoft.com/office/drawing/2014/main" val="3487876663"/>
                    </a:ext>
                  </a:extLst>
                </a:gridCol>
              </a:tblGrid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Govt Reg Fee (5500-5600)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Board Training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148595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LAFCO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 Check Stock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Training ($2500 x 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        12,500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ADT Security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739670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Class A Licensing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Envelopes/Stationary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Travel/Mileage ($1000 x 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          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AT&amp;T Fiber Internet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01671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EDC Environ MGMT (June)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Copier Lease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$          17,500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Verizon Office Phones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479985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EDC Transportation (June)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Electronics/Hardware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Garbage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749543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$6,050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 Mat. Newsletter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Memberships/Subscriptions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Garmin GPS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508146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 Office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ACWA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17,000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PG&amp;E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687628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MOM software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$7,300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Amazon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130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Port. Bathroom Rent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$3,775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858551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Board Meeting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Equipment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AWWA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600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Propane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094520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Booth cost for community events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Postage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CALPERLA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380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Verizon Mobile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052271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Promotional Materials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Costco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165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$65,950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400188"/>
                  </a:ext>
                </a:extLst>
              </a:tr>
              <a:tr h="16667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Restroom Maint (both buildings)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MOM - keep until completion of forensic audit or 7 years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8,200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731859"/>
                  </a:ext>
                </a:extLst>
              </a:tr>
              <a:tr h="15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Divide Chamber of Commerce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10562"/>
                  </a:ext>
                </a:extLst>
              </a:tr>
              <a:tr h="15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 Annual Memb.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100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990360"/>
                  </a:ext>
                </a:extLst>
              </a:tr>
              <a:tr h="15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CEQA compliance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iDrive annual sub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120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6251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ACWA Conference/Travel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CPA Accounting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MCRWA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5,100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836059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CALPERLA Conference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Document Destruction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Mt. Democrat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240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Fuel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717182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CalPERS Meetings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Engineering Consultant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RWA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909819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 Advocacy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Stamps.com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246254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GM Travel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Financial Advisors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484382"/>
                  </a:ext>
                </a:extLst>
              </a:tr>
              <a:tr h="15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Govt Tax Seminar (annual)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GIS support/Cartegraph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41,345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Director Stipends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033320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Granicus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Granicus Gen. Maint.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Board Meeting @ $400 per mtg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493768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 Training (annual)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 Writing (Zanjero PSA)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Software/Licenses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769655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InfoSend Utility Billing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Adobe Products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013116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Tyler Tech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ArcGIS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Misc.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627402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16,150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Cleaning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Granicus Software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076514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Pest Control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Microsoft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447418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Durable Goods/Rentals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Phone System Maint.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Socrata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6,000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698676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Study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Tyler Tech annual fee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643555"/>
                  </a:ext>
                </a:extLst>
              </a:tr>
              <a:tr h="12704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Recruitment/Pre-employment screen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123329"/>
                  </a:ext>
                </a:extLst>
              </a:tr>
              <a:tr h="27236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SWRCB (Groundwater Monitoring)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25,060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250305"/>
                  </a:ext>
                </a:extLst>
              </a:tr>
              <a:tr h="17444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Tyler Tech Acct. Software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03621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 Transfer (Zanjero PSA)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Cancel Socrata?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412381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WaterSMART Customer Portal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22181"/>
                  </a:ext>
                </a:extLst>
              </a:tr>
              <a:tr h="14196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Website Hosting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713483"/>
                  </a:ext>
                </a:extLst>
              </a:tr>
              <a:tr h="14944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$388,650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637437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03308-4011-BDD3-7919-58D57238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DC7FED-56FF-2033-C8FE-688FDC662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Updated 5/15/2023</a:t>
            </a:r>
          </a:p>
        </p:txBody>
      </p:sp>
    </p:spTree>
    <p:extLst>
      <p:ext uri="{BB962C8B-B14F-4D97-AF65-F5344CB8AC3E}">
        <p14:creationId xmlns:p14="http://schemas.microsoft.com/office/powerpoint/2010/main" val="102180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AC7FD2-B0C1-A424-5FA0-0A855E6CE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ZONE - 6100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86F482-D8CE-2C1B-42A0-D0BFDD3270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765160"/>
              </p:ext>
            </p:extLst>
          </p:nvPr>
        </p:nvGraphicFramePr>
        <p:xfrm>
          <a:off x="773187" y="1694577"/>
          <a:ext cx="10645625" cy="4983067"/>
        </p:xfrm>
        <a:graphic>
          <a:graphicData uri="http://schemas.openxmlformats.org/drawingml/2006/table">
            <a:tbl>
              <a:tblPr/>
              <a:tblGrid>
                <a:gridCol w="1249184">
                  <a:extLst>
                    <a:ext uri="{9D8B030D-6E8A-4147-A177-3AD203B41FA5}">
                      <a16:colId xmlns:a16="http://schemas.microsoft.com/office/drawing/2014/main" val="190431125"/>
                    </a:ext>
                  </a:extLst>
                </a:gridCol>
                <a:gridCol w="2268739">
                  <a:extLst>
                    <a:ext uri="{9D8B030D-6E8A-4147-A177-3AD203B41FA5}">
                      <a16:colId xmlns:a16="http://schemas.microsoft.com/office/drawing/2014/main" val="290318956"/>
                    </a:ext>
                  </a:extLst>
                </a:gridCol>
                <a:gridCol w="946074">
                  <a:extLst>
                    <a:ext uri="{9D8B030D-6E8A-4147-A177-3AD203B41FA5}">
                      <a16:colId xmlns:a16="http://schemas.microsoft.com/office/drawing/2014/main" val="1861512709"/>
                    </a:ext>
                  </a:extLst>
                </a:gridCol>
                <a:gridCol w="946074">
                  <a:extLst>
                    <a:ext uri="{9D8B030D-6E8A-4147-A177-3AD203B41FA5}">
                      <a16:colId xmlns:a16="http://schemas.microsoft.com/office/drawing/2014/main" val="2158863994"/>
                    </a:ext>
                  </a:extLst>
                </a:gridCol>
                <a:gridCol w="946074">
                  <a:extLst>
                    <a:ext uri="{9D8B030D-6E8A-4147-A177-3AD203B41FA5}">
                      <a16:colId xmlns:a16="http://schemas.microsoft.com/office/drawing/2014/main" val="3381276119"/>
                    </a:ext>
                  </a:extLst>
                </a:gridCol>
                <a:gridCol w="946074">
                  <a:extLst>
                    <a:ext uri="{9D8B030D-6E8A-4147-A177-3AD203B41FA5}">
                      <a16:colId xmlns:a16="http://schemas.microsoft.com/office/drawing/2014/main" val="3517331505"/>
                    </a:ext>
                  </a:extLst>
                </a:gridCol>
                <a:gridCol w="946074">
                  <a:extLst>
                    <a:ext uri="{9D8B030D-6E8A-4147-A177-3AD203B41FA5}">
                      <a16:colId xmlns:a16="http://schemas.microsoft.com/office/drawing/2014/main" val="1167331628"/>
                    </a:ext>
                  </a:extLst>
                </a:gridCol>
                <a:gridCol w="946074">
                  <a:extLst>
                    <a:ext uri="{9D8B030D-6E8A-4147-A177-3AD203B41FA5}">
                      <a16:colId xmlns:a16="http://schemas.microsoft.com/office/drawing/2014/main" val="480808641"/>
                    </a:ext>
                  </a:extLst>
                </a:gridCol>
                <a:gridCol w="725629">
                  <a:extLst>
                    <a:ext uri="{9D8B030D-6E8A-4147-A177-3AD203B41FA5}">
                      <a16:colId xmlns:a16="http://schemas.microsoft.com/office/drawing/2014/main" val="4073596338"/>
                    </a:ext>
                  </a:extLst>
                </a:gridCol>
                <a:gridCol w="725629">
                  <a:extLst>
                    <a:ext uri="{9D8B030D-6E8A-4147-A177-3AD203B41FA5}">
                      <a16:colId xmlns:a16="http://schemas.microsoft.com/office/drawing/2014/main" val="1639701581"/>
                    </a:ext>
                  </a:extLst>
                </a:gridCol>
              </a:tblGrid>
              <a:tr h="3704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YTD as of   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800105"/>
                  </a:ext>
                </a:extLst>
              </a:tr>
              <a:tr h="18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EXPENSES: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Projected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653383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103,049.00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94,610.33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80,789.00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100,971.00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134,628.00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130,000.00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204138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Part-time Wages/Temp employees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227919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Overtime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913.00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241.10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1,047.00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867.00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1,156.00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1,272.00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324133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Pay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912058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Taxes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9,377.00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7,251.36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6,326.00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7,801.00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10,401.33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8,581.10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792747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31,570.00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20,124.31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20,981.00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26,556.00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35,408.00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29,211.60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551390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200-6100-50302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Workers Compensation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2,697.00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1,553.13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1,088.00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808.00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1,077.33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888.80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149681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Retirement Expense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8,129.00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8,478.35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7,944.00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8,557.00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11,409.33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9,883.88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038582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200-6100-50401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UAL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13,565.00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14,634.72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14,634.00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15,526.00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20,701.33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15,565.17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867984"/>
                  </a:ext>
                </a:extLst>
              </a:tr>
              <a:tr h="1852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WAGES &amp; BENEFITS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169,300.00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146,893.30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132,809.00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161,086.00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214,781.33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195,402.55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863006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200-6100-51100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7,632.00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8,231.36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5,497.00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3,185.00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4,246.67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5,800.00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97655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200-6100-51101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 Other (Durables/Rentals)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2,932.00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580.23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3,107.00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524.00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698.67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1,600.00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90915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200-6100-51102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2,213.00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276.26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2,213.00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619.00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825.33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1,203.80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353709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200-6100-51200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2,220.00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2,529.06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4,788.00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866.00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1,154.67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1,550.00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23824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200-6100-51201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 Fuel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6,387.00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4,888.03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6,770.00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3,608.00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4,810.67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082755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200-6100-51300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11,012.00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24,525.00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36,844.00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49,125.33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100,000.00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580211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200-6100-51301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General Liability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5,441.00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4,373.85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4,826.00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6,434.67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7,078.13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707713%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968623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200-6100-52100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Development/Training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315.00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58.69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1,948.00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2,597.33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551130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200-6100-52102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14,000.00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14,195.57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16,492.00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14,967.00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19,956.00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13,050.00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185388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200-6100-52105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Regulation Fees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36,831.00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41,049.27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34,221.00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43,959.00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58,612.00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56,250.00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940256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200-6100-52108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Membership/Subscriptions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171063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200-6100-51103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PPE/Safety Supplies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593592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100-5600-71100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09100"/>
                  </a:ext>
                </a:extLst>
              </a:tr>
              <a:tr h="1852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NON-LABOR EXP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88,983.00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100,707.32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223,422.00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111,346.00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148,461.33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197,531.93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665948"/>
                  </a:ext>
                </a:extLst>
              </a:tr>
              <a:tr h="1852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DEPARTMENT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258,283.00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247,600.62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356,231.00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272,432.00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363,242.67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392,934.48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647017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DE2A0-60F6-D687-AA4F-03427CB4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2206" y="6448888"/>
            <a:ext cx="2743200" cy="365125"/>
          </a:xfrm>
        </p:spPr>
        <p:txBody>
          <a:bodyPr/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845401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51951-4097-CA21-19A3-3BDE651C8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ZONE - 6100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658CA6-C6DF-F2D0-10BB-7D7B59C49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061436"/>
              </p:ext>
            </p:extLst>
          </p:nvPr>
        </p:nvGraphicFramePr>
        <p:xfrm>
          <a:off x="838199" y="1516054"/>
          <a:ext cx="10310769" cy="4582744"/>
        </p:xfrm>
        <a:graphic>
          <a:graphicData uri="http://schemas.openxmlformats.org/drawingml/2006/table">
            <a:tbl>
              <a:tblPr/>
              <a:tblGrid>
                <a:gridCol w="2643376">
                  <a:extLst>
                    <a:ext uri="{9D8B030D-6E8A-4147-A177-3AD203B41FA5}">
                      <a16:colId xmlns:a16="http://schemas.microsoft.com/office/drawing/2014/main" val="1349624766"/>
                    </a:ext>
                  </a:extLst>
                </a:gridCol>
                <a:gridCol w="1063759">
                  <a:extLst>
                    <a:ext uri="{9D8B030D-6E8A-4147-A177-3AD203B41FA5}">
                      <a16:colId xmlns:a16="http://schemas.microsoft.com/office/drawing/2014/main" val="3822837769"/>
                    </a:ext>
                  </a:extLst>
                </a:gridCol>
                <a:gridCol w="384491">
                  <a:extLst>
                    <a:ext uri="{9D8B030D-6E8A-4147-A177-3AD203B41FA5}">
                      <a16:colId xmlns:a16="http://schemas.microsoft.com/office/drawing/2014/main" val="2253360051"/>
                    </a:ext>
                  </a:extLst>
                </a:gridCol>
                <a:gridCol w="1682148">
                  <a:extLst>
                    <a:ext uri="{9D8B030D-6E8A-4147-A177-3AD203B41FA5}">
                      <a16:colId xmlns:a16="http://schemas.microsoft.com/office/drawing/2014/main" val="3582575336"/>
                    </a:ext>
                  </a:extLst>
                </a:gridCol>
                <a:gridCol w="1063759">
                  <a:extLst>
                    <a:ext uri="{9D8B030D-6E8A-4147-A177-3AD203B41FA5}">
                      <a16:colId xmlns:a16="http://schemas.microsoft.com/office/drawing/2014/main" val="1630714898"/>
                    </a:ext>
                  </a:extLst>
                </a:gridCol>
                <a:gridCol w="384491">
                  <a:extLst>
                    <a:ext uri="{9D8B030D-6E8A-4147-A177-3AD203B41FA5}">
                      <a16:colId xmlns:a16="http://schemas.microsoft.com/office/drawing/2014/main" val="74287245"/>
                    </a:ext>
                  </a:extLst>
                </a:gridCol>
                <a:gridCol w="2024986">
                  <a:extLst>
                    <a:ext uri="{9D8B030D-6E8A-4147-A177-3AD203B41FA5}">
                      <a16:colId xmlns:a16="http://schemas.microsoft.com/office/drawing/2014/main" val="1203088071"/>
                    </a:ext>
                  </a:extLst>
                </a:gridCol>
                <a:gridCol w="1063759">
                  <a:extLst>
                    <a:ext uri="{9D8B030D-6E8A-4147-A177-3AD203B41FA5}">
                      <a16:colId xmlns:a16="http://schemas.microsoft.com/office/drawing/2014/main" val="2331508683"/>
                    </a:ext>
                  </a:extLst>
                </a:gridCol>
              </a:tblGrid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Materials -Other (Durables/Rentals)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Vehicle Maintenance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Vehicle Operating -Fuel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591592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Geopump Rental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Tires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600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Gas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914299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Other /misc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Oil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757999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1,600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Parts/Replacments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750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462329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1,550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Government Reg. Fees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89678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Staff Development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CLS Labs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14,000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647029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ACWA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Utilities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SWRCB WDR Annual Fee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765123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NAWT Certs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AT&amp;T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3,400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AQMD Fee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391897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AWWA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PG&amp;E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7,500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Studies/ Survey's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750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314427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Misc Training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Picovale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Other/ New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167216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Verizon Services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1,350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Station 16 Spill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700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274400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13,050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56,250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957698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Professional Services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131502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WDR Update Bennett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30,000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Safety PPE/Essentials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Memberships/Subscriptions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62498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Wastewater software/Carmody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Sierra Safety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350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Misc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126966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GW Monitoring - NT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10,500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Uniforms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750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165078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CDS Emergency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Septic Supplies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972872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CDS Maintenance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Employee Allowances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300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Materials &amp; Supplies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856574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Holt generator Service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Envirotech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1,050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Outdoor Equipment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1,000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076458"/>
                  </a:ext>
                </a:extLst>
              </a:tr>
              <a:tr h="201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Rate Study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45,000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Misc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Divide Supply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2,300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037500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100,000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3,500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Home Depot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2,500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33303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5,800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448866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91FD9-D224-5EE0-3DAF-50178060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090243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15914C-1983-E416-B28D-20AAC8080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SALARIES – FISCAL YEAR 23-24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0778EEF-BD2F-A058-776F-84647127D7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415486"/>
              </p:ext>
            </p:extLst>
          </p:nvPr>
        </p:nvGraphicFramePr>
        <p:xfrm>
          <a:off x="2340529" y="1670835"/>
          <a:ext cx="6828638" cy="4950412"/>
        </p:xfrm>
        <a:graphic>
          <a:graphicData uri="http://schemas.openxmlformats.org/drawingml/2006/table">
            <a:tbl>
              <a:tblPr/>
              <a:tblGrid>
                <a:gridCol w="2801286">
                  <a:extLst>
                    <a:ext uri="{9D8B030D-6E8A-4147-A177-3AD203B41FA5}">
                      <a16:colId xmlns:a16="http://schemas.microsoft.com/office/drawing/2014/main" val="1799716007"/>
                    </a:ext>
                  </a:extLst>
                </a:gridCol>
                <a:gridCol w="899606">
                  <a:extLst>
                    <a:ext uri="{9D8B030D-6E8A-4147-A177-3AD203B41FA5}">
                      <a16:colId xmlns:a16="http://schemas.microsoft.com/office/drawing/2014/main" val="304567837"/>
                    </a:ext>
                  </a:extLst>
                </a:gridCol>
                <a:gridCol w="1457590">
                  <a:extLst>
                    <a:ext uri="{9D8B030D-6E8A-4147-A177-3AD203B41FA5}">
                      <a16:colId xmlns:a16="http://schemas.microsoft.com/office/drawing/2014/main" val="2697984054"/>
                    </a:ext>
                  </a:extLst>
                </a:gridCol>
                <a:gridCol w="1670156">
                  <a:extLst>
                    <a:ext uri="{9D8B030D-6E8A-4147-A177-3AD203B41FA5}">
                      <a16:colId xmlns:a16="http://schemas.microsoft.com/office/drawing/2014/main" val="1748933442"/>
                    </a:ext>
                  </a:extLst>
                </a:gridCol>
              </a:tblGrid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Employee Job Descriptions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Plan Category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FY24 Hourly Pay Rate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FY 24 Salary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933435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General Manager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89.38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185,900.00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395059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Executive Assistant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31.64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65,809.95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861716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Engineering Manager ($45)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967545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HR/Payroll/IT Specialist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Tier II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42.46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88,323.46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911403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Office Finance Manager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49.18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102,292.32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335575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Operations Manager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65.48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136,195.07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244143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Canal Operator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Tier II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33.79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70,282.37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782664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Field Superintendant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Tier II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53.35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110,972.16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1325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Water Treatment Plant Operator III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Tier II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45.28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94,185.73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975447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Water Treatment Plant Operator II (Vacant) ($23.98)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86474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Wastewater Technician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32.16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66,893.35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684219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Maintenance Worker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34.84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72,465.40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720397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Water Resources Manager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48.18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100,206.63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056434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Distribution Operator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37.12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77,201.00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859438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Distribution Operator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Tier II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39.53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82,223.23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940582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Water Treatment Plant Operator Lead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Tier II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48.66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101,216.13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143991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Distribution Operator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34.65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72,067.01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880489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Administrative Aide 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27.48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57,162.56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654679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Administrative Aide 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22.53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46,854.91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089317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Administrative Aide III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64,479.58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046017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Maintenance Worker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31.13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64,744.58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324378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Canal Operator 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30.48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63,403.39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4388118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Maintenance Worker 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27.77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57,771.86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907027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Maintenance Worker 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25.73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53,521.17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620303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Canal Operator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29.50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61,364.58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517511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Maintenance Worker 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PEPRA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24.01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49,944.68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006617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Distribution Operator II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Tier II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  38.56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  80,211.46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566415"/>
                  </a:ext>
                </a:extLst>
              </a:tr>
              <a:tr h="1549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TOTAL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973.89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2,025,692.59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079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EBE5-6764-3F33-D332-B143CE42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247533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BBB69E-0BF5-ACFA-F03B-1A3E6034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OVERTIME &amp; STAND-BY PAY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4DCFFC-DD13-832D-0A2F-3F7E94C538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321022"/>
              </p:ext>
            </p:extLst>
          </p:nvPr>
        </p:nvGraphicFramePr>
        <p:xfrm>
          <a:off x="780176" y="1686187"/>
          <a:ext cx="10393959" cy="4755855"/>
        </p:xfrm>
        <a:graphic>
          <a:graphicData uri="http://schemas.openxmlformats.org/drawingml/2006/table">
            <a:tbl>
              <a:tblPr/>
              <a:tblGrid>
                <a:gridCol w="1976966">
                  <a:extLst>
                    <a:ext uri="{9D8B030D-6E8A-4147-A177-3AD203B41FA5}">
                      <a16:colId xmlns:a16="http://schemas.microsoft.com/office/drawing/2014/main" val="2123249884"/>
                    </a:ext>
                  </a:extLst>
                </a:gridCol>
                <a:gridCol w="655019">
                  <a:extLst>
                    <a:ext uri="{9D8B030D-6E8A-4147-A177-3AD203B41FA5}">
                      <a16:colId xmlns:a16="http://schemas.microsoft.com/office/drawing/2014/main" val="4032149771"/>
                    </a:ext>
                  </a:extLst>
                </a:gridCol>
                <a:gridCol w="607381">
                  <a:extLst>
                    <a:ext uri="{9D8B030D-6E8A-4147-A177-3AD203B41FA5}">
                      <a16:colId xmlns:a16="http://schemas.microsoft.com/office/drawing/2014/main" val="1633504327"/>
                    </a:ext>
                  </a:extLst>
                </a:gridCol>
                <a:gridCol w="723499">
                  <a:extLst>
                    <a:ext uri="{9D8B030D-6E8A-4147-A177-3AD203B41FA5}">
                      <a16:colId xmlns:a16="http://schemas.microsoft.com/office/drawing/2014/main" val="4073151184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2029217454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1988062938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1706779954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869138690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2587715271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3649727518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972106404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1962051035"/>
                    </a:ext>
                  </a:extLst>
                </a:gridCol>
                <a:gridCol w="714566">
                  <a:extLst>
                    <a:ext uri="{9D8B030D-6E8A-4147-A177-3AD203B41FA5}">
                      <a16:colId xmlns:a16="http://schemas.microsoft.com/office/drawing/2014/main" val="466280006"/>
                    </a:ext>
                  </a:extLst>
                </a:gridCol>
              </a:tblGrid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5400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556551"/>
                  </a:ext>
                </a:extLst>
              </a:tr>
              <a:tr h="350998"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Weekdays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Weekend Days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Standby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Standby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Standby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Standby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Standby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547979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July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2,200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4,400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2,150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3,388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320190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August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1,800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3,600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2,210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2,772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37417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September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2,000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4,000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3,080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417240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October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1,800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3,600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2,210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2,772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313550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November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2,772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1,290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1,290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225658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December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600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400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2,150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3,388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318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734504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January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600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400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2,210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2,772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318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335612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February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600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400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2,030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2,156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318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443608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March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600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400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2,180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3,080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318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528765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2,464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947225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May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1,800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3,600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2,210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2,772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668163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June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2,000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4,000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2,100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3,080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1,300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817401"/>
                  </a:ext>
                </a:extLst>
              </a:tr>
              <a:tr h="18385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Totals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$ 14,000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$13,150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$24,800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$21,550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$34,496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$15,720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$46,800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$15,720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1,272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206545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654180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Weekday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Assumptions: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028473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Weekend/Holiday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5100/5200 - Weekend rounds ~4 hours during season (Off Season: 5100 - 3hrs pr/wk|5200 - 2hrs pre/wk)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824436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5300 - Weekend rounds ~4 hours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78022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5400 - 5 hours per week (Safety factor of 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225059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Average 5100/5200 Hourly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6100 - 1.5 hour pr/wk rainy season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820545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Average 5300 Hourly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14471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Average 5400 Hourly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73222"/>
                  </a:ext>
                </a:extLst>
              </a:tr>
              <a:tr h="17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6100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$         53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023864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E0D50-8454-0A38-38BA-F6548E56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671386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F7F3BC-B036-0F57-0FAD-892ED82E3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CAPITOL IMPROVEMENT PROJECTS – FUND 111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9127DD1-A4FC-1D60-0904-72B48A33D2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255701"/>
              </p:ext>
            </p:extLst>
          </p:nvPr>
        </p:nvGraphicFramePr>
        <p:xfrm>
          <a:off x="1149293" y="1622744"/>
          <a:ext cx="9664115" cy="4778044"/>
        </p:xfrm>
        <a:graphic>
          <a:graphicData uri="http://schemas.openxmlformats.org/drawingml/2006/table">
            <a:tbl>
              <a:tblPr/>
              <a:tblGrid>
                <a:gridCol w="3158799">
                  <a:extLst>
                    <a:ext uri="{9D8B030D-6E8A-4147-A177-3AD203B41FA5}">
                      <a16:colId xmlns:a16="http://schemas.microsoft.com/office/drawing/2014/main" val="3832659093"/>
                    </a:ext>
                  </a:extLst>
                </a:gridCol>
                <a:gridCol w="1116584">
                  <a:extLst>
                    <a:ext uri="{9D8B030D-6E8A-4147-A177-3AD203B41FA5}">
                      <a16:colId xmlns:a16="http://schemas.microsoft.com/office/drawing/2014/main" val="3103977754"/>
                    </a:ext>
                  </a:extLst>
                </a:gridCol>
                <a:gridCol w="1152186">
                  <a:extLst>
                    <a:ext uri="{9D8B030D-6E8A-4147-A177-3AD203B41FA5}">
                      <a16:colId xmlns:a16="http://schemas.microsoft.com/office/drawing/2014/main" val="835279402"/>
                    </a:ext>
                  </a:extLst>
                </a:gridCol>
                <a:gridCol w="1116584">
                  <a:extLst>
                    <a:ext uri="{9D8B030D-6E8A-4147-A177-3AD203B41FA5}">
                      <a16:colId xmlns:a16="http://schemas.microsoft.com/office/drawing/2014/main" val="2344706001"/>
                    </a:ext>
                  </a:extLst>
                </a:gridCol>
                <a:gridCol w="945051">
                  <a:extLst>
                    <a:ext uri="{9D8B030D-6E8A-4147-A177-3AD203B41FA5}">
                      <a16:colId xmlns:a16="http://schemas.microsoft.com/office/drawing/2014/main" val="2520294045"/>
                    </a:ext>
                  </a:extLst>
                </a:gridCol>
                <a:gridCol w="945051">
                  <a:extLst>
                    <a:ext uri="{9D8B030D-6E8A-4147-A177-3AD203B41FA5}">
                      <a16:colId xmlns:a16="http://schemas.microsoft.com/office/drawing/2014/main" val="3221017499"/>
                    </a:ext>
                  </a:extLst>
                </a:gridCol>
                <a:gridCol w="1229860">
                  <a:extLst>
                    <a:ext uri="{9D8B030D-6E8A-4147-A177-3AD203B41FA5}">
                      <a16:colId xmlns:a16="http://schemas.microsoft.com/office/drawing/2014/main" val="1437708194"/>
                    </a:ext>
                  </a:extLst>
                </a:gridCol>
              </a:tblGrid>
              <a:tr h="20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CIP Project (Water)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24/25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25/26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26/27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27/28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22-28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10045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Pump Station Retrofit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48,000.00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407144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Tunnel Inspection and Lining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65,000.00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399027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Infrstructure Replacement/HQ Building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230,000.00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94575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Distribution Tank Coating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625,000.00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112479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Repair Safety Walkways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41,000.00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700698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Treated Water line Replacement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65,000.00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215,000.00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645676"/>
                  </a:ext>
                </a:extLst>
              </a:tr>
              <a:tr h="2249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Pressure Regulating Valves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25,000.00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826236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Canal Lining/ Canal Improvements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654910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906193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 Air Release Valves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40,000.00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282642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Meters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80,000.00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80,000.00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224921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Solar on Walton and Sweetwater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944374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VFD Replacement  Sweetwater Treatment Plant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314705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SCADA Upgrades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225,000.00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325,000.00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234784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Vehicle Replacements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125,000.00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$ 125,000.00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700,000.00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984457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1,117,000.00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1,709,000.00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784,000.00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$ 384,000.00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$ 300,000.00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4,294,000.00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162867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CIP Project (ZONE)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24/25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25/26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26/27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27/28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22-28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870176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Lift Station Upgrade (CDS Reserve)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043524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Solar at Lift Station 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517159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 of a Water Line to CDS Field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711442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Wastewater Treatment Plant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500,000.00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814389"/>
                  </a:ext>
                </a:extLst>
              </a:tr>
              <a:tr h="20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500,000.00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710,000.00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126935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E6FCE-4287-5AA0-9089-6BC22C91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210503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2EF506-F5A0-FABC-FF99-DE6A147A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CAPITOL IMPROVEMENT PROJECTS CONT.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F240F0-E8E3-C9C4-F5E7-578465BA0B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908361"/>
              </p:ext>
            </p:extLst>
          </p:nvPr>
        </p:nvGraphicFramePr>
        <p:xfrm>
          <a:off x="880844" y="1702965"/>
          <a:ext cx="10511405" cy="4689451"/>
        </p:xfrm>
        <a:graphic>
          <a:graphicData uri="http://schemas.openxmlformats.org/drawingml/2006/table">
            <a:tbl>
              <a:tblPr/>
              <a:tblGrid>
                <a:gridCol w="3435744">
                  <a:extLst>
                    <a:ext uri="{9D8B030D-6E8A-4147-A177-3AD203B41FA5}">
                      <a16:colId xmlns:a16="http://schemas.microsoft.com/office/drawing/2014/main" val="334139254"/>
                    </a:ext>
                  </a:extLst>
                </a:gridCol>
                <a:gridCol w="1214479">
                  <a:extLst>
                    <a:ext uri="{9D8B030D-6E8A-4147-A177-3AD203B41FA5}">
                      <a16:colId xmlns:a16="http://schemas.microsoft.com/office/drawing/2014/main" val="432738508"/>
                    </a:ext>
                  </a:extLst>
                </a:gridCol>
                <a:gridCol w="1253201">
                  <a:extLst>
                    <a:ext uri="{9D8B030D-6E8A-4147-A177-3AD203B41FA5}">
                      <a16:colId xmlns:a16="http://schemas.microsoft.com/office/drawing/2014/main" val="338563656"/>
                    </a:ext>
                  </a:extLst>
                </a:gridCol>
                <a:gridCol w="1214479">
                  <a:extLst>
                    <a:ext uri="{9D8B030D-6E8A-4147-A177-3AD203B41FA5}">
                      <a16:colId xmlns:a16="http://schemas.microsoft.com/office/drawing/2014/main" val="2040383718"/>
                    </a:ext>
                  </a:extLst>
                </a:gridCol>
                <a:gridCol w="1027907">
                  <a:extLst>
                    <a:ext uri="{9D8B030D-6E8A-4147-A177-3AD203B41FA5}">
                      <a16:colId xmlns:a16="http://schemas.microsoft.com/office/drawing/2014/main" val="372575105"/>
                    </a:ext>
                  </a:extLst>
                </a:gridCol>
                <a:gridCol w="1027907">
                  <a:extLst>
                    <a:ext uri="{9D8B030D-6E8A-4147-A177-3AD203B41FA5}">
                      <a16:colId xmlns:a16="http://schemas.microsoft.com/office/drawing/2014/main" val="3076806722"/>
                    </a:ext>
                  </a:extLst>
                </a:gridCol>
                <a:gridCol w="1337688">
                  <a:extLst>
                    <a:ext uri="{9D8B030D-6E8A-4147-A177-3AD203B41FA5}">
                      <a16:colId xmlns:a16="http://schemas.microsoft.com/office/drawing/2014/main" val="2368884064"/>
                    </a:ext>
                  </a:extLst>
                </a:gridCol>
              </a:tblGrid>
              <a:tr h="200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Grant Funded Capital Projects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24/25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25/26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FY 26/27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27/28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22-28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64071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AMI Meter Infrastructure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125,000.00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158023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California State Appropriation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(125,000.00)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(125,000.00)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(250,000.00)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0273406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Infrasturcture Generators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100,000.00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100,000.00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862200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California State Appropriation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(100,000.00)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(100,000.00)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825497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Canal Lining/Canal Improvements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120,000.00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240,000.00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333592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USBR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(40,000.00)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(40,000.00)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  (80,000.00)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899152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Canal Pipeline Improvements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1,333,333.00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1,333,333.00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1,333,333.00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3,999,999.00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59882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CalOES HMPG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(1,000,000.00)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(1,000,000.00)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(1,000,000.00)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(3,000,000.00)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208531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Skid Steer w/Masicator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162,500.00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162,500.00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325,000.00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779397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CalFire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(162,500.00)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(162,500.00)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(325,000.00)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721818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Excavator w/Masicator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162,500.00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162,500.00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325,000.00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853933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CalFire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(162,500.00)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(162,500.00)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(325,000.00)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587795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Sweetwater Water Treatment 2MG Water Tank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3,000,000.00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3,000,000.00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285702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Federal Appropriation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(1,500,000.00)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(1,500,000.00)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198866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Wheel for Ditch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26561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GRANT - Greenhouse Gas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 (250,000.00)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886904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Dredging of Holding Reserviors and Erosion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285,000.00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285,000.00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498774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- FEMA Emergency Funds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(285,000.00)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722977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Alternative Water 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85,000.00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$ 10,000,000.00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10,085,000.00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85354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(1,925,000.00)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(1,540,000.00)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(2,550,000.00)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(6,015,000.00)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416372"/>
                  </a:ext>
                </a:extLst>
              </a:tr>
              <a:tr h="21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498,333.00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$ 10,413,333.00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1,833,333.00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12,744,999.00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287339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820C9-33ED-B0AE-E2FD-7F545273C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965934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BD6378-BB18-078A-EB86-1C8B5EF32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FUTURE CAPITOL IMPROVEMENTS 2029-2034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CB4C5E-A356-D8C7-DE21-1F86FA9575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676064"/>
              </p:ext>
            </p:extLst>
          </p:nvPr>
        </p:nvGraphicFramePr>
        <p:xfrm>
          <a:off x="1491933" y="2317383"/>
          <a:ext cx="9208134" cy="2223234"/>
        </p:xfrm>
        <a:graphic>
          <a:graphicData uri="http://schemas.openxmlformats.org/drawingml/2006/table">
            <a:tbl>
              <a:tblPr/>
              <a:tblGrid>
                <a:gridCol w="3009758">
                  <a:extLst>
                    <a:ext uri="{9D8B030D-6E8A-4147-A177-3AD203B41FA5}">
                      <a16:colId xmlns:a16="http://schemas.microsoft.com/office/drawing/2014/main" val="922397476"/>
                    </a:ext>
                  </a:extLst>
                </a:gridCol>
                <a:gridCol w="1063900">
                  <a:extLst>
                    <a:ext uri="{9D8B030D-6E8A-4147-A177-3AD203B41FA5}">
                      <a16:colId xmlns:a16="http://schemas.microsoft.com/office/drawing/2014/main" val="3029792195"/>
                    </a:ext>
                  </a:extLst>
                </a:gridCol>
                <a:gridCol w="1097822">
                  <a:extLst>
                    <a:ext uri="{9D8B030D-6E8A-4147-A177-3AD203B41FA5}">
                      <a16:colId xmlns:a16="http://schemas.microsoft.com/office/drawing/2014/main" val="3689666373"/>
                    </a:ext>
                  </a:extLst>
                </a:gridCol>
                <a:gridCol w="1063900">
                  <a:extLst>
                    <a:ext uri="{9D8B030D-6E8A-4147-A177-3AD203B41FA5}">
                      <a16:colId xmlns:a16="http://schemas.microsoft.com/office/drawing/2014/main" val="614559012"/>
                    </a:ext>
                  </a:extLst>
                </a:gridCol>
                <a:gridCol w="900461">
                  <a:extLst>
                    <a:ext uri="{9D8B030D-6E8A-4147-A177-3AD203B41FA5}">
                      <a16:colId xmlns:a16="http://schemas.microsoft.com/office/drawing/2014/main" val="2796195983"/>
                    </a:ext>
                  </a:extLst>
                </a:gridCol>
                <a:gridCol w="900461">
                  <a:extLst>
                    <a:ext uri="{9D8B030D-6E8A-4147-A177-3AD203B41FA5}">
                      <a16:colId xmlns:a16="http://schemas.microsoft.com/office/drawing/2014/main" val="1654723218"/>
                    </a:ext>
                  </a:extLst>
                </a:gridCol>
                <a:gridCol w="1171832">
                  <a:extLst>
                    <a:ext uri="{9D8B030D-6E8A-4147-A177-3AD203B41FA5}">
                      <a16:colId xmlns:a16="http://schemas.microsoft.com/office/drawing/2014/main" val="4148072535"/>
                    </a:ext>
                  </a:extLst>
                </a:gridCol>
              </a:tblGrid>
              <a:tr h="314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Future Projects (2029-2034)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29/30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30/31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31/32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32/33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33/34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501852"/>
                  </a:ext>
                </a:extLst>
              </a:tr>
              <a:tr h="314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Fork American River Pumping Plant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35,000,000.00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696614"/>
                  </a:ext>
                </a:extLst>
              </a:tr>
              <a:tr h="314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Canyon Creek Reservior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$ 150,000,000.00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163380"/>
                  </a:ext>
                </a:extLst>
              </a:tr>
              <a:tr h="314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Hydroelectric at Stumpy Meadows Reservoir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12,000,000.00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704411"/>
                  </a:ext>
                </a:extLst>
              </a:tr>
              <a:tr h="314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Loon Lake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10,000,000.00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528103"/>
                  </a:ext>
                </a:extLst>
              </a:tr>
              <a:tr h="314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 Extensions (Expanding the District)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5,000,000.00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493395"/>
                  </a:ext>
                </a:extLst>
              </a:tr>
              <a:tr h="314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For All Projects (2023-2024)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1,825,333.00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12,122,333.00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3,117,333.00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384,000.00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849425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C417F-2CFA-39F0-96E5-BCCD79EF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90432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5255D-6D1E-D87B-0B76-0AC0A71B2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SOURCE OF SUPPLY - 5100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33D230-1DB6-C171-5341-2DF4F06E7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763728"/>
              </p:ext>
            </p:extLst>
          </p:nvPr>
        </p:nvGraphicFramePr>
        <p:xfrm>
          <a:off x="1015003" y="1668052"/>
          <a:ext cx="10161993" cy="5041251"/>
        </p:xfrm>
        <a:graphic>
          <a:graphicData uri="http://schemas.openxmlformats.org/drawingml/2006/table">
            <a:tbl>
              <a:tblPr firstRow="1" bandRow="1"/>
              <a:tblGrid>
                <a:gridCol w="1180786">
                  <a:extLst>
                    <a:ext uri="{9D8B030D-6E8A-4147-A177-3AD203B41FA5}">
                      <a16:colId xmlns:a16="http://schemas.microsoft.com/office/drawing/2014/main" val="2594974975"/>
                    </a:ext>
                  </a:extLst>
                </a:gridCol>
                <a:gridCol w="1638614">
                  <a:extLst>
                    <a:ext uri="{9D8B030D-6E8A-4147-A177-3AD203B41FA5}">
                      <a16:colId xmlns:a16="http://schemas.microsoft.com/office/drawing/2014/main" val="1285828738"/>
                    </a:ext>
                  </a:extLst>
                </a:gridCol>
                <a:gridCol w="869721">
                  <a:extLst>
                    <a:ext uri="{9D8B030D-6E8A-4147-A177-3AD203B41FA5}">
                      <a16:colId xmlns:a16="http://schemas.microsoft.com/office/drawing/2014/main" val="1383616219"/>
                    </a:ext>
                  </a:extLst>
                </a:gridCol>
                <a:gridCol w="904997">
                  <a:extLst>
                    <a:ext uri="{9D8B030D-6E8A-4147-A177-3AD203B41FA5}">
                      <a16:colId xmlns:a16="http://schemas.microsoft.com/office/drawing/2014/main" val="3038120405"/>
                    </a:ext>
                  </a:extLst>
                </a:gridCol>
                <a:gridCol w="904997">
                  <a:extLst>
                    <a:ext uri="{9D8B030D-6E8A-4147-A177-3AD203B41FA5}">
                      <a16:colId xmlns:a16="http://schemas.microsoft.com/office/drawing/2014/main" val="1772669138"/>
                    </a:ext>
                  </a:extLst>
                </a:gridCol>
                <a:gridCol w="1357162">
                  <a:extLst>
                    <a:ext uri="{9D8B030D-6E8A-4147-A177-3AD203B41FA5}">
                      <a16:colId xmlns:a16="http://schemas.microsoft.com/office/drawing/2014/main" val="1971316113"/>
                    </a:ext>
                  </a:extLst>
                </a:gridCol>
                <a:gridCol w="904997">
                  <a:extLst>
                    <a:ext uri="{9D8B030D-6E8A-4147-A177-3AD203B41FA5}">
                      <a16:colId xmlns:a16="http://schemas.microsoft.com/office/drawing/2014/main" val="1182137848"/>
                    </a:ext>
                  </a:extLst>
                </a:gridCol>
                <a:gridCol w="904997">
                  <a:extLst>
                    <a:ext uri="{9D8B030D-6E8A-4147-A177-3AD203B41FA5}">
                      <a16:colId xmlns:a16="http://schemas.microsoft.com/office/drawing/2014/main" val="2206340645"/>
                    </a:ext>
                  </a:extLst>
                </a:gridCol>
                <a:gridCol w="747861">
                  <a:extLst>
                    <a:ext uri="{9D8B030D-6E8A-4147-A177-3AD203B41FA5}">
                      <a16:colId xmlns:a16="http://schemas.microsoft.com/office/drawing/2014/main" val="650453958"/>
                    </a:ext>
                  </a:extLst>
                </a:gridCol>
                <a:gridCol w="747861">
                  <a:extLst>
                    <a:ext uri="{9D8B030D-6E8A-4147-A177-3AD203B41FA5}">
                      <a16:colId xmlns:a16="http://schemas.microsoft.com/office/drawing/2014/main" val="851505230"/>
                    </a:ext>
                  </a:extLst>
                </a:gridCol>
              </a:tblGrid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Source of Supply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 21/22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 21/22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FY22/23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YTD as of      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FY22/23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 23/24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02732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EXPENSES: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3/31/2023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783055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100-5100-50100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$163,354.00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$109,579.97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$157,169.00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$106,637.00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$142,182.67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$192,000.00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14265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100-5100-50101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Part-time Wages/Temp employees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62130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100-5100-50102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Overtime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$13,642.00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$10,358.51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$13,642.00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$14,429.00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$15,006.20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$14,000.00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705330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100-5100-50103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Pay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$11,867.00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$7,530.00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$11,867.00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$11,970.00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$15,960.00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$13,150.00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8877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100-5100-50200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Taxes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$14,865.00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$9,629.04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$14,302.00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$10,148.00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$13,530.67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$14,883.73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25959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100-5100-50300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$51,860.00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$25,538.20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$51,860.00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$36,113.00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$48,150.67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$52,965.73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189741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100-5100-50302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Workers Compensation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$6,857.00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$7,043.84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$6,857.00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$4,320.00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$5,760.00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$6,336.00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883847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100-5100-50400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Retirement Expense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$14,223.00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$11,472.52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$13,469.00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$11,095.00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$14,793.33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$16,808.42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959572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100-5100-50401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UAL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$11,926.00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$9,756.48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$10,683.00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$10,351.00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$13,801.33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$10,376.78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83602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100-5100-50403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 Comp Retirement Expense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$680.00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32572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WAGES &amp; BENEFITS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$289,334.00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$190,908.56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$280,529.00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$205,063.00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$269,184.87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$320,520.67 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423166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100-5100-51100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$10,765.00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$13,412.26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$11,410.00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$49,442.00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$65,922.67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$17,600.00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-73%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227361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100-5100-51101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 Other (Durables/Rentals)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$344.00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$1,300.00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$3,200.00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$43,551.00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$58,068.00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$14,650.00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-75%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89263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100-5100-51102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$297.00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$71.78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$302.00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$362.00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$482.67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244222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100-5100-51200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$4,632.00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$4,928.55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$5,589.00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$2,776.00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$3,701.33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$4,850.00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524972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100-5100-51201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 Fuel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$5,683.00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$9,555.21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$8,380.00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$7,516.00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$10,021.33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$9,150.00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168813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100-5100-51300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$37,359.00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$107,758.22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$84,236.00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$140,626.00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$187,501.33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$99,300.00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335027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100-5100-52100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Development/Training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$58.69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$750.00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$53.33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$2,500.00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4588%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067112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100-5100-52102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$10,715.00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$10,033.54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$19,267.00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$9,979.00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$13,305.33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$10,450.00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-46%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375927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100-5100-52105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Regulation Fees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$60,000.00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$148,354.55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$80,000.00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$27,649.00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$36,865.33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$119,000.00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96636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100-5100-52108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Membership/Subscriptions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$391.00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$415.00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70583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100-5100-71100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$8,250.00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617422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100-5100-51103</a:t>
                      </a: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PPE/Safety Equipment</a:t>
                      </a:r>
                    </a:p>
                  </a:txBody>
                  <a:tcPr marL="4672" marR="4672" marT="4672" marB="224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$-  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$6,600.00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741634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NON-LABOR EXP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$130,186.00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$295,472.80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$213,549.00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$281,941.00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$375,921.33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$292,800.00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647435"/>
                  </a:ext>
                </a:extLst>
              </a:tr>
              <a:tr h="18671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2" marR="4672" marT="4672" marB="224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DEPARTMENT EXPENSES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$419,520.00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$486,381.36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$494,078.00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$487,004.00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$645,106.20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$613,320.67 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4672" marR="4672" marT="4672" marB="22426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-5%</a:t>
                      </a:r>
                    </a:p>
                  </a:txBody>
                  <a:tcPr marL="4672" marR="4672" marT="4672" marB="2242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669108"/>
                  </a:ext>
                </a:extLst>
              </a:tr>
            </a:tbl>
          </a:graphicData>
        </a:graphic>
      </p:graphicFrame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457D7C8-1A70-0CEF-E933-39F72B63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0091" y="6435784"/>
            <a:ext cx="2743200" cy="365125"/>
          </a:xfrm>
        </p:spPr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1507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A29260-A9C4-DA7F-E0AE-D9F6FED7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GDPUD REVENUE BUDGET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1222CD2-BCC4-BAA8-0A6E-4E454BB4E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192663"/>
              </p:ext>
            </p:extLst>
          </p:nvPr>
        </p:nvGraphicFramePr>
        <p:xfrm>
          <a:off x="1174460" y="1622745"/>
          <a:ext cx="9227891" cy="4940707"/>
        </p:xfrm>
        <a:graphic>
          <a:graphicData uri="http://schemas.openxmlformats.org/drawingml/2006/table">
            <a:tbl>
              <a:tblPr/>
              <a:tblGrid>
                <a:gridCol w="2550572">
                  <a:extLst>
                    <a:ext uri="{9D8B030D-6E8A-4147-A177-3AD203B41FA5}">
                      <a16:colId xmlns:a16="http://schemas.microsoft.com/office/drawing/2014/main" val="482164059"/>
                    </a:ext>
                  </a:extLst>
                </a:gridCol>
                <a:gridCol w="901495">
                  <a:extLst>
                    <a:ext uri="{9D8B030D-6E8A-4147-A177-3AD203B41FA5}">
                      <a16:colId xmlns:a16="http://schemas.microsoft.com/office/drawing/2014/main" val="2447073293"/>
                    </a:ext>
                  </a:extLst>
                </a:gridCol>
                <a:gridCol w="879508">
                  <a:extLst>
                    <a:ext uri="{9D8B030D-6E8A-4147-A177-3AD203B41FA5}">
                      <a16:colId xmlns:a16="http://schemas.microsoft.com/office/drawing/2014/main" val="1603398613"/>
                    </a:ext>
                  </a:extLst>
                </a:gridCol>
                <a:gridCol w="901495">
                  <a:extLst>
                    <a:ext uri="{9D8B030D-6E8A-4147-A177-3AD203B41FA5}">
                      <a16:colId xmlns:a16="http://schemas.microsoft.com/office/drawing/2014/main" val="634840921"/>
                    </a:ext>
                  </a:extLst>
                </a:gridCol>
                <a:gridCol w="934477">
                  <a:extLst>
                    <a:ext uri="{9D8B030D-6E8A-4147-A177-3AD203B41FA5}">
                      <a16:colId xmlns:a16="http://schemas.microsoft.com/office/drawing/2014/main" val="1217023092"/>
                    </a:ext>
                  </a:extLst>
                </a:gridCol>
                <a:gridCol w="1014182">
                  <a:extLst>
                    <a:ext uri="{9D8B030D-6E8A-4147-A177-3AD203B41FA5}">
                      <a16:colId xmlns:a16="http://schemas.microsoft.com/office/drawing/2014/main" val="361841058"/>
                    </a:ext>
                  </a:extLst>
                </a:gridCol>
                <a:gridCol w="791557">
                  <a:extLst>
                    <a:ext uri="{9D8B030D-6E8A-4147-A177-3AD203B41FA5}">
                      <a16:colId xmlns:a16="http://schemas.microsoft.com/office/drawing/2014/main" val="3687873426"/>
                    </a:ext>
                  </a:extLst>
                </a:gridCol>
                <a:gridCol w="592982">
                  <a:extLst>
                    <a:ext uri="{9D8B030D-6E8A-4147-A177-3AD203B41FA5}">
                      <a16:colId xmlns:a16="http://schemas.microsoft.com/office/drawing/2014/main" val="1549941508"/>
                    </a:ext>
                  </a:extLst>
                </a:gridCol>
                <a:gridCol w="661623">
                  <a:extLst>
                    <a:ext uri="{9D8B030D-6E8A-4147-A177-3AD203B41FA5}">
                      <a16:colId xmlns:a16="http://schemas.microsoft.com/office/drawing/2014/main" val="4201167942"/>
                    </a:ext>
                  </a:extLst>
                </a:gridCol>
              </a:tblGrid>
              <a:tr h="27307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17-18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18-19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19-20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20-21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21-22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22-23 Approved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22-23             As of Q3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23-24             Proposed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135206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OPERATING REVENUE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528013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Sales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54190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Residential Sales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$1,244,193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$1,862,227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$2,411,551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$2,745,822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$2,873,804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$2,048,760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59154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Commercial Sales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$177,031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$260,936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$315,497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201240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Irrigation Sales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$135,218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$317,330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$416,369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$407,856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$544,192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$246,236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0420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$39,885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$46,739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$50,625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$46,580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849115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(2)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$15,705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$10,951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$59,679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203544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$1,612,032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$2,498,183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$3,253,721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$3,153,678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$3,418,196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$3,805,400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$2,341,576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65077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 OPERATING REVENUE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82720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$1,447,381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$1,577,792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$1,657,978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$1,710,211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$1,867,047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$1,900,850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135797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SMUD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$108,515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$108,515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$108,515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$108,769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$3,614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01651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Revenue - Debt Service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13606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Restricted Benefit Charges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$19,103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72436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$18,884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$75,443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$92,402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$10,379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599880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Agency Cost Share (3)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025717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$67,893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$73,023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$101,929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$101,177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$57,559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369508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$43,259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$43,259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$55,574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$54,212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$27,292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265616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(3)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$291,035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$54,006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$196,232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$10,519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32692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Non-Operating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$1,691,537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$2,112,508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$2,016,936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$2,067,317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$2,155,638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$2,520,808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$114,992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$2,255,000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994614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Supplemental Charge (1)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$657,545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$549,529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$662,210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$663,592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$667,000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$433,854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51052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WATER REVENUE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$3,303,569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$5,268,236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$5,820,186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$5,883,205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$6,237,426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$6,993,208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$548,846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$6,158,000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9036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96256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WASTEWATER OPERATING REVENUE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24327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Zone Charges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$311,629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$311,547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$313,372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$165,143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$185,883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$188,400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$137,568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9464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Escrow Fees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$39,880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$8,974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583380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Septic Design Fees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97229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Restricted Benefits Charges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613711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Evaluations/Loans/Repairs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528105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$16,894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$18,483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$5,406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18415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83385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Wastewater Revenue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$349,604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$349,522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$361,266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$237,646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$216,497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$220,420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$154,408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70981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14581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$3,653,173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$5,617,758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$6,181,452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$6,120,851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$6,453,923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$7,213,628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$3,625,640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$6,368,000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389617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Grants (3)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$119,514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$169,514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$3,200,000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18198"/>
                  </a:ext>
                </a:extLst>
              </a:tr>
              <a:tr h="1333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Notes: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$6,573,437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$7,383,142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$4,125,640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$9,568,000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547632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A52E3-609A-BBCD-5332-DA6533EC5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294740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6E502C-52C0-6347-ECD9-3A82DB04E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GDPUD OPERATING EXPENSES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A0C316-D145-D8B9-44EA-ED89F7E9EA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043001"/>
              </p:ext>
            </p:extLst>
          </p:nvPr>
        </p:nvGraphicFramePr>
        <p:xfrm>
          <a:off x="459350" y="2265029"/>
          <a:ext cx="11310406" cy="3347203"/>
        </p:xfrm>
        <a:graphic>
          <a:graphicData uri="http://schemas.openxmlformats.org/drawingml/2006/table">
            <a:tbl>
              <a:tblPr/>
              <a:tblGrid>
                <a:gridCol w="2367707">
                  <a:extLst>
                    <a:ext uri="{9D8B030D-6E8A-4147-A177-3AD203B41FA5}">
                      <a16:colId xmlns:a16="http://schemas.microsoft.com/office/drawing/2014/main" val="954469832"/>
                    </a:ext>
                  </a:extLst>
                </a:gridCol>
                <a:gridCol w="727152">
                  <a:extLst>
                    <a:ext uri="{9D8B030D-6E8A-4147-A177-3AD203B41FA5}">
                      <a16:colId xmlns:a16="http://schemas.microsoft.com/office/drawing/2014/main" val="2073739519"/>
                    </a:ext>
                  </a:extLst>
                </a:gridCol>
                <a:gridCol w="765424">
                  <a:extLst>
                    <a:ext uri="{9D8B030D-6E8A-4147-A177-3AD203B41FA5}">
                      <a16:colId xmlns:a16="http://schemas.microsoft.com/office/drawing/2014/main" val="3877148934"/>
                    </a:ext>
                  </a:extLst>
                </a:gridCol>
                <a:gridCol w="765424">
                  <a:extLst>
                    <a:ext uri="{9D8B030D-6E8A-4147-A177-3AD203B41FA5}">
                      <a16:colId xmlns:a16="http://schemas.microsoft.com/office/drawing/2014/main" val="1765876134"/>
                    </a:ext>
                  </a:extLst>
                </a:gridCol>
                <a:gridCol w="765424">
                  <a:extLst>
                    <a:ext uri="{9D8B030D-6E8A-4147-A177-3AD203B41FA5}">
                      <a16:colId xmlns:a16="http://schemas.microsoft.com/office/drawing/2014/main" val="792260331"/>
                    </a:ext>
                  </a:extLst>
                </a:gridCol>
                <a:gridCol w="765424">
                  <a:extLst>
                    <a:ext uri="{9D8B030D-6E8A-4147-A177-3AD203B41FA5}">
                      <a16:colId xmlns:a16="http://schemas.microsoft.com/office/drawing/2014/main" val="798365958"/>
                    </a:ext>
                  </a:extLst>
                </a:gridCol>
                <a:gridCol w="765424">
                  <a:extLst>
                    <a:ext uri="{9D8B030D-6E8A-4147-A177-3AD203B41FA5}">
                      <a16:colId xmlns:a16="http://schemas.microsoft.com/office/drawing/2014/main" val="1551946590"/>
                    </a:ext>
                  </a:extLst>
                </a:gridCol>
                <a:gridCol w="622544">
                  <a:extLst>
                    <a:ext uri="{9D8B030D-6E8A-4147-A177-3AD203B41FA5}">
                      <a16:colId xmlns:a16="http://schemas.microsoft.com/office/drawing/2014/main" val="280853653"/>
                    </a:ext>
                  </a:extLst>
                </a:gridCol>
                <a:gridCol w="765424">
                  <a:extLst>
                    <a:ext uri="{9D8B030D-6E8A-4147-A177-3AD203B41FA5}">
                      <a16:colId xmlns:a16="http://schemas.microsoft.com/office/drawing/2014/main" val="1080577369"/>
                    </a:ext>
                  </a:extLst>
                </a:gridCol>
                <a:gridCol w="765424">
                  <a:extLst>
                    <a:ext uri="{9D8B030D-6E8A-4147-A177-3AD203B41FA5}">
                      <a16:colId xmlns:a16="http://schemas.microsoft.com/office/drawing/2014/main" val="4274311981"/>
                    </a:ext>
                  </a:extLst>
                </a:gridCol>
                <a:gridCol w="479665">
                  <a:extLst>
                    <a:ext uri="{9D8B030D-6E8A-4147-A177-3AD203B41FA5}">
                      <a16:colId xmlns:a16="http://schemas.microsoft.com/office/drawing/2014/main" val="1739088395"/>
                    </a:ext>
                  </a:extLst>
                </a:gridCol>
                <a:gridCol w="479665">
                  <a:extLst>
                    <a:ext uri="{9D8B030D-6E8A-4147-A177-3AD203B41FA5}">
                      <a16:colId xmlns:a16="http://schemas.microsoft.com/office/drawing/2014/main" val="178202788"/>
                    </a:ext>
                  </a:extLst>
                </a:gridCol>
                <a:gridCol w="714395">
                  <a:extLst>
                    <a:ext uri="{9D8B030D-6E8A-4147-A177-3AD203B41FA5}">
                      <a16:colId xmlns:a16="http://schemas.microsoft.com/office/drawing/2014/main" val="1268693121"/>
                    </a:ext>
                  </a:extLst>
                </a:gridCol>
                <a:gridCol w="561310">
                  <a:extLst>
                    <a:ext uri="{9D8B030D-6E8A-4147-A177-3AD203B41FA5}">
                      <a16:colId xmlns:a16="http://schemas.microsoft.com/office/drawing/2014/main" val="4168121493"/>
                    </a:ext>
                  </a:extLst>
                </a:gridCol>
              </a:tblGrid>
              <a:tr h="7632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17-18 Actual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18-19 Actual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19-20 Actual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20-21 Actual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21-22 Actual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22-23 Approved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Increase    FY22-23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22-23   Q3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Amout 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used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23-24             Proposed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Change From 22/23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461160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EXPENSES WATER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523910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 of Supply (5100)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479,341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352,468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296,866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377,070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419,520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494,078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533,221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(39,143)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613,321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544969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 &amp; Dist Raw Water (5200)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694,531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689,151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734,568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766,903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808,007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805,222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554,628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250,594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767,393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950012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Treatment (5300)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603,755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672,713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787,821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723,918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776,534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834,450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532,360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302,090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913,511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618965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 &amp; Dist Treated Water (5400)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703,764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827,030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770,081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953,445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937,803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998,252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790,873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207,379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1,132,858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259577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Service (5500)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217,877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215,433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214,409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236,720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302,298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305,463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161,168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144,295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$     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088687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 &amp; General (5600)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1,087,332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1,519,128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1,452,342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1,375,671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1,143,324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1,388,973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1,311,529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77,444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$  2,120,437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324429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Operating Expenses (WATER)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3,786,600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4,275,923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4,256,087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4,433,727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4,387,486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4,826,438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3,883,779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942,659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5,393,143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6780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EXPENSES ZONE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375168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On-Site Wastewater Disposal Zone (6100)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306,930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268,009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202,919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221,666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265,116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372,294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272,432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99,862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392,934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691932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Operating Expenses (ZONE)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306,930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268,009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202,919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221,666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265,116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372,294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272,432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99,862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392,934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621114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Operating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4,093,530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4,543,932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4,459,006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4,655,393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4,652,602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5,237,006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4,156,211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2,085,042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5,940,454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280676"/>
                  </a:ext>
                </a:extLst>
              </a:tr>
              <a:tr h="1987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IMPROVEMENT PLAN (CIP)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$11,682,810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7,816,272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3,084,123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3,190,400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1,151,000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1,800,808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249,733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1,551,075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1,825,333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596071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DCC9A-7087-7040-5BBC-0E79ED18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DF2797-32B7-B185-7858-EAB12D94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5/15/2023</a:t>
            </a:r>
          </a:p>
        </p:txBody>
      </p:sp>
    </p:spTree>
    <p:extLst>
      <p:ext uri="{BB962C8B-B14F-4D97-AF65-F5344CB8AC3E}">
        <p14:creationId xmlns:p14="http://schemas.microsoft.com/office/powerpoint/2010/main" val="234337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BB7A9E-7343-2FD3-832E-CCC9435C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5" y="216275"/>
            <a:ext cx="10515600" cy="552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200" dirty="0"/>
              <a:t>SOURCE OF SUPPLY - 5100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4F7D0F1-4CBE-373E-CCE7-B3178A362F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026604"/>
              </p:ext>
            </p:extLst>
          </p:nvPr>
        </p:nvGraphicFramePr>
        <p:xfrm>
          <a:off x="1837184" y="836253"/>
          <a:ext cx="8514581" cy="5954121"/>
        </p:xfrm>
        <a:graphic>
          <a:graphicData uri="http://schemas.openxmlformats.org/drawingml/2006/table">
            <a:tbl>
              <a:tblPr/>
              <a:tblGrid>
                <a:gridCol w="1864990">
                  <a:extLst>
                    <a:ext uri="{9D8B030D-6E8A-4147-A177-3AD203B41FA5}">
                      <a16:colId xmlns:a16="http://schemas.microsoft.com/office/drawing/2014/main" val="3944434800"/>
                    </a:ext>
                  </a:extLst>
                </a:gridCol>
                <a:gridCol w="820395">
                  <a:extLst>
                    <a:ext uri="{9D8B030D-6E8A-4147-A177-3AD203B41FA5}">
                      <a16:colId xmlns:a16="http://schemas.microsoft.com/office/drawing/2014/main" val="2917581984"/>
                    </a:ext>
                  </a:extLst>
                </a:gridCol>
                <a:gridCol w="530057">
                  <a:extLst>
                    <a:ext uri="{9D8B030D-6E8A-4147-A177-3AD203B41FA5}">
                      <a16:colId xmlns:a16="http://schemas.microsoft.com/office/drawing/2014/main" val="3847604233"/>
                    </a:ext>
                  </a:extLst>
                </a:gridCol>
                <a:gridCol w="1633388">
                  <a:extLst>
                    <a:ext uri="{9D8B030D-6E8A-4147-A177-3AD203B41FA5}">
                      <a16:colId xmlns:a16="http://schemas.microsoft.com/office/drawing/2014/main" val="1885667930"/>
                    </a:ext>
                  </a:extLst>
                </a:gridCol>
                <a:gridCol w="763091">
                  <a:extLst>
                    <a:ext uri="{9D8B030D-6E8A-4147-A177-3AD203B41FA5}">
                      <a16:colId xmlns:a16="http://schemas.microsoft.com/office/drawing/2014/main" val="2625733297"/>
                    </a:ext>
                  </a:extLst>
                </a:gridCol>
                <a:gridCol w="530057">
                  <a:extLst>
                    <a:ext uri="{9D8B030D-6E8A-4147-A177-3AD203B41FA5}">
                      <a16:colId xmlns:a16="http://schemas.microsoft.com/office/drawing/2014/main" val="3230629926"/>
                    </a:ext>
                  </a:extLst>
                </a:gridCol>
                <a:gridCol w="1608317">
                  <a:extLst>
                    <a:ext uri="{9D8B030D-6E8A-4147-A177-3AD203B41FA5}">
                      <a16:colId xmlns:a16="http://schemas.microsoft.com/office/drawing/2014/main" val="4127152609"/>
                    </a:ext>
                  </a:extLst>
                </a:gridCol>
                <a:gridCol w="764286">
                  <a:extLst>
                    <a:ext uri="{9D8B030D-6E8A-4147-A177-3AD203B41FA5}">
                      <a16:colId xmlns:a16="http://schemas.microsoft.com/office/drawing/2014/main" val="2056686212"/>
                    </a:ext>
                  </a:extLst>
                </a:gridCol>
              </a:tblGrid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Durable Goods/Rentals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Fuel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080074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Emergency Equipment Rental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12,500.00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2,250.00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(Unit #2)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648845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Rental Equipment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Divide Auto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(Polaris)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815917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Welding Tank Rentals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Placerville Polaris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(Equipment)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836615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14,650.00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Repair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9,150.00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581618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Tire Hub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950.00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74783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4,850.00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Reg. Fees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975342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Training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Dam Permit Fees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88,000.00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738346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FFA  Training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 Rights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30,000.00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616215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Picovale (Gage Monitoring)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 Lab Fees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580804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Verizon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1,750.00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$ 119,000.00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299833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Arcgis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552703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Emergency Pipe (Ferguson)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10,450.00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51338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Daily Supplies or parts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1,750.00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 (1/2 Trimmer)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1,400.00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917669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Gravel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2,250.00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Safety PPE/Essentials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 (1/2 Polesaw)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706719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Erosion Control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Sierra Safety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Drone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210991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Pipe and Fittings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750.00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Waders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8,250.00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992187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Disposable Goods | Oil/Chains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750.00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19292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Maintenance on Spillway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1,250.00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Winter Gear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85940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Blade Sharpening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Uniforms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2,250.00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Western (Gage Maint./WR Rep.)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60,000.00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808015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Disposable Welding Goods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350.00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Employee Allowances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600.00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Western (Gage Repair)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035565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Lumber | Wastegate/Crossing Lumber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6,600.00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Bennett (Spillway Work)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12,500.00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509006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Steel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2,250.00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Bi-Annual Dam Survey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1,800.00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480030"/>
                  </a:ext>
                </a:extLst>
              </a:tr>
              <a:tr h="17219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Memberships/Subscriptions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Ecorp (CEQA)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5,000.00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989633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17,600.00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Membership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 Fire (Growlersburg)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997067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450.00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Infinity Tech (GIS)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217442"/>
                  </a:ext>
                </a:extLst>
              </a:tr>
              <a:tr h="16073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99,300.00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3" marR="7163" marT="71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448365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80B00-A1B8-C755-77CB-66C1E249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052" y="6459062"/>
            <a:ext cx="2743200" cy="365125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9416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F3654-886B-7962-43A8-9B2310949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RAW WATER - 5200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F184F1E5-CFEC-CC60-3652-D937364630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728630"/>
              </p:ext>
            </p:extLst>
          </p:nvPr>
        </p:nvGraphicFramePr>
        <p:xfrm>
          <a:off x="748916" y="1711358"/>
          <a:ext cx="10694167" cy="4797777"/>
        </p:xfrm>
        <a:graphic>
          <a:graphicData uri="http://schemas.openxmlformats.org/drawingml/2006/table">
            <a:tbl>
              <a:tblPr/>
              <a:tblGrid>
                <a:gridCol w="1455874">
                  <a:extLst>
                    <a:ext uri="{9D8B030D-6E8A-4147-A177-3AD203B41FA5}">
                      <a16:colId xmlns:a16="http://schemas.microsoft.com/office/drawing/2014/main" val="3712573595"/>
                    </a:ext>
                  </a:extLst>
                </a:gridCol>
                <a:gridCol w="2130548">
                  <a:extLst>
                    <a:ext uri="{9D8B030D-6E8A-4147-A177-3AD203B41FA5}">
                      <a16:colId xmlns:a16="http://schemas.microsoft.com/office/drawing/2014/main" val="169427874"/>
                    </a:ext>
                  </a:extLst>
                </a:gridCol>
                <a:gridCol w="887728">
                  <a:extLst>
                    <a:ext uri="{9D8B030D-6E8A-4147-A177-3AD203B41FA5}">
                      <a16:colId xmlns:a16="http://schemas.microsoft.com/office/drawing/2014/main" val="214421462"/>
                    </a:ext>
                  </a:extLst>
                </a:gridCol>
                <a:gridCol w="985379">
                  <a:extLst>
                    <a:ext uri="{9D8B030D-6E8A-4147-A177-3AD203B41FA5}">
                      <a16:colId xmlns:a16="http://schemas.microsoft.com/office/drawing/2014/main" val="996724725"/>
                    </a:ext>
                  </a:extLst>
                </a:gridCol>
                <a:gridCol w="887728">
                  <a:extLst>
                    <a:ext uri="{9D8B030D-6E8A-4147-A177-3AD203B41FA5}">
                      <a16:colId xmlns:a16="http://schemas.microsoft.com/office/drawing/2014/main" val="1920041845"/>
                    </a:ext>
                  </a:extLst>
                </a:gridCol>
                <a:gridCol w="958748">
                  <a:extLst>
                    <a:ext uri="{9D8B030D-6E8A-4147-A177-3AD203B41FA5}">
                      <a16:colId xmlns:a16="http://schemas.microsoft.com/office/drawing/2014/main" val="2753760669"/>
                    </a:ext>
                  </a:extLst>
                </a:gridCol>
                <a:gridCol w="1056396">
                  <a:extLst>
                    <a:ext uri="{9D8B030D-6E8A-4147-A177-3AD203B41FA5}">
                      <a16:colId xmlns:a16="http://schemas.microsoft.com/office/drawing/2014/main" val="2691933338"/>
                    </a:ext>
                  </a:extLst>
                </a:gridCol>
                <a:gridCol w="887728">
                  <a:extLst>
                    <a:ext uri="{9D8B030D-6E8A-4147-A177-3AD203B41FA5}">
                      <a16:colId xmlns:a16="http://schemas.microsoft.com/office/drawing/2014/main" val="2237603195"/>
                    </a:ext>
                  </a:extLst>
                </a:gridCol>
                <a:gridCol w="722019">
                  <a:extLst>
                    <a:ext uri="{9D8B030D-6E8A-4147-A177-3AD203B41FA5}">
                      <a16:colId xmlns:a16="http://schemas.microsoft.com/office/drawing/2014/main" val="2619960727"/>
                    </a:ext>
                  </a:extLst>
                </a:gridCol>
                <a:gridCol w="722019">
                  <a:extLst>
                    <a:ext uri="{9D8B030D-6E8A-4147-A177-3AD203B41FA5}">
                      <a16:colId xmlns:a16="http://schemas.microsoft.com/office/drawing/2014/main" val="1606211674"/>
                    </a:ext>
                  </a:extLst>
                </a:gridCol>
              </a:tblGrid>
              <a:tr h="356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Raw Water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YTD as of   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564673"/>
                  </a:ext>
                </a:extLst>
              </a:tr>
              <a:tr h="178357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EXPENSES: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Projected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768401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$ 322,851.00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229,602.28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$ 308,538.00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170,247.00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226,996.00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$ 290,000.00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678737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Part-time Wages/Temp employees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1,065.00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976.00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9,709.00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9,000.00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970868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Overtime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20,648.00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27,891.47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20,252.00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15,151.00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20,201.33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24,800.00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194381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Pay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13,260.00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14,800.00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13,260.00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14,160.00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18,880.00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21,550.00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631416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Taxes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29,379.00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24,171.72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28,077.00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15,309.00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20,412.00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22,453.20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298117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$ 115,737.00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61,392.36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$ 115,737.00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53,069.00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70,758.67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77,834.53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552181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100-5200-50302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Workers Compensation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15,689.00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9,035.41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15,285.00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4,940.00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6,586.67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7,245.33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452126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Retirement Expense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30,867.00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24,579.13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29,450.00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16,776.00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22,368.00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38,412.25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631996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100-5200-50401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UAL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$ 214,481.00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190,251.36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$ 208,325.00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201,844.00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201,843.72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$ 202,347.21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822380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100-5200-50403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 Comp Retirement Expense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1,460.00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1,330.00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890764"/>
                  </a:ext>
                </a:extLst>
              </a:tr>
              <a:tr h="1783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WAGES &amp; BENEFITS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$ 765,437.00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581,723.73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$ 741,230.00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501,205.00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597,047.39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$ 689,642.53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206858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100-5200-51100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18,000.00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20,404.76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20,020.00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40,040.00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043814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100-5200-51101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 Other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4,709.96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725.00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2,150.00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664800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100-5200-51102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59.14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352.00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400.00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968746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100-5200-51200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6,152.00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9,412.06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10,213.00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6,866.00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13,732.00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8,900.00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549208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100-5200-51201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 Fuel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12,070.00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20,804.76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18,210.00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22,267.00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44,534.00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21,000.00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958787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100-5200-51300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2,354.00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5,482.19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5,984.00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40.00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1499900%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724517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100-5200-52100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Development/Training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147.00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147.00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655.00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93765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100-5200-52102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1,337.00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1,861.76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1,420.00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038832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100-5200-52105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Regulation Fees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119.00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90.00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57.00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609895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100-5200-52108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Membership/Subscriptions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391.00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358.00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441018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100-5200-71100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980794"/>
                  </a:ext>
                </a:extLst>
              </a:tr>
              <a:tr h="169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100-5200-51103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PPE/Safety Equipment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908982"/>
                  </a:ext>
                </a:extLst>
              </a:tr>
              <a:tr h="1783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NON-LABOR EXP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42,570.00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62,971.63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63,993.00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53,425.00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106,158.00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77,750.00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851378"/>
                  </a:ext>
                </a:extLst>
              </a:tr>
              <a:tr h="1783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DEPARTMENT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$ 808,007.00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644,695.36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$ 805,223.00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554,630.00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703,205.39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$ 767,392.53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304795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B3EED-0368-586E-B4AA-B11E5926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6207" y="6406539"/>
            <a:ext cx="27432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876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3C926-2048-8F89-D7EE-051FFC67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387"/>
          </a:xfrm>
        </p:spPr>
        <p:txBody>
          <a:bodyPr>
            <a:noAutofit/>
          </a:bodyPr>
          <a:lstStyle/>
          <a:p>
            <a:pPr algn="ctr"/>
            <a:r>
              <a:rPr lang="en-US" sz="4700" dirty="0"/>
              <a:t>RAW WATER - 5200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95DC83B-07AB-3500-9CD1-1D48B76B3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721640"/>
              </p:ext>
            </p:extLst>
          </p:nvPr>
        </p:nvGraphicFramePr>
        <p:xfrm>
          <a:off x="1130299" y="1174459"/>
          <a:ext cx="9931401" cy="4335344"/>
        </p:xfrm>
        <a:graphic>
          <a:graphicData uri="http://schemas.openxmlformats.org/drawingml/2006/table">
            <a:tbl>
              <a:tblPr/>
              <a:tblGrid>
                <a:gridCol w="2414849">
                  <a:extLst>
                    <a:ext uri="{9D8B030D-6E8A-4147-A177-3AD203B41FA5}">
                      <a16:colId xmlns:a16="http://schemas.microsoft.com/office/drawing/2014/main" val="579523459"/>
                    </a:ext>
                  </a:extLst>
                </a:gridCol>
                <a:gridCol w="945374">
                  <a:extLst>
                    <a:ext uri="{9D8B030D-6E8A-4147-A177-3AD203B41FA5}">
                      <a16:colId xmlns:a16="http://schemas.microsoft.com/office/drawing/2014/main" val="3380210394"/>
                    </a:ext>
                  </a:extLst>
                </a:gridCol>
                <a:gridCol w="238831">
                  <a:extLst>
                    <a:ext uri="{9D8B030D-6E8A-4147-A177-3AD203B41FA5}">
                      <a16:colId xmlns:a16="http://schemas.microsoft.com/office/drawing/2014/main" val="164142325"/>
                    </a:ext>
                  </a:extLst>
                </a:gridCol>
                <a:gridCol w="1804503">
                  <a:extLst>
                    <a:ext uri="{9D8B030D-6E8A-4147-A177-3AD203B41FA5}">
                      <a16:colId xmlns:a16="http://schemas.microsoft.com/office/drawing/2014/main" val="2368960780"/>
                    </a:ext>
                  </a:extLst>
                </a:gridCol>
                <a:gridCol w="995131">
                  <a:extLst>
                    <a:ext uri="{9D8B030D-6E8A-4147-A177-3AD203B41FA5}">
                      <a16:colId xmlns:a16="http://schemas.microsoft.com/office/drawing/2014/main" val="931165336"/>
                    </a:ext>
                  </a:extLst>
                </a:gridCol>
                <a:gridCol w="268685">
                  <a:extLst>
                    <a:ext uri="{9D8B030D-6E8A-4147-A177-3AD203B41FA5}">
                      <a16:colId xmlns:a16="http://schemas.microsoft.com/office/drawing/2014/main" val="2520988933"/>
                    </a:ext>
                  </a:extLst>
                </a:gridCol>
                <a:gridCol w="2268897">
                  <a:extLst>
                    <a:ext uri="{9D8B030D-6E8A-4147-A177-3AD203B41FA5}">
                      <a16:colId xmlns:a16="http://schemas.microsoft.com/office/drawing/2014/main" val="416514612"/>
                    </a:ext>
                  </a:extLst>
                </a:gridCol>
                <a:gridCol w="995131">
                  <a:extLst>
                    <a:ext uri="{9D8B030D-6E8A-4147-A177-3AD203B41FA5}">
                      <a16:colId xmlns:a16="http://schemas.microsoft.com/office/drawing/2014/main" val="2398571552"/>
                    </a:ext>
                  </a:extLst>
                </a:gridCol>
              </a:tblGrid>
              <a:tr h="225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-Other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-Fuel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719989"/>
                  </a:ext>
                </a:extLst>
              </a:tr>
              <a:tr h="203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Welding Tank Rental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4,200.00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(3.5 Units)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14,750.00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32452"/>
                  </a:ext>
                </a:extLst>
              </a:tr>
              <a:tr h="203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Rental Equipment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Divide Auto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(Equipment)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783048"/>
                  </a:ext>
                </a:extLst>
              </a:tr>
              <a:tr h="214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2,150.00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 Repair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21,000.00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093325"/>
                  </a:ext>
                </a:extLst>
              </a:tr>
              <a:tr h="214621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Tire Hub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131572"/>
                  </a:ext>
                </a:extLst>
              </a:tr>
              <a:tr h="225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8,900.00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985393"/>
                  </a:ext>
                </a:extLst>
              </a:tr>
              <a:tr h="214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Training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 (1/2 Trimmer)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1,400.00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734383"/>
                  </a:ext>
                </a:extLst>
              </a:tr>
              <a:tr h="225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 (1/2 Polesaw)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157767"/>
                  </a:ext>
                </a:extLst>
              </a:tr>
              <a:tr h="225352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ArcGIS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609907"/>
                  </a:ext>
                </a:extLst>
              </a:tr>
              <a:tr h="225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Verizon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456184"/>
                  </a:ext>
                </a:extLst>
              </a:tr>
              <a:tr h="225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Daily Supplies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6,750.00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892774"/>
                  </a:ext>
                </a:extLst>
              </a:tr>
              <a:tr h="214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Pipe/Fittings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Bennett (District Engineer)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716145"/>
                  </a:ext>
                </a:extLst>
              </a:tr>
              <a:tr h="225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Disposable Goods | Oil/Chains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Safety PPE/Essentials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ECORP (CEQA)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28607"/>
                  </a:ext>
                </a:extLst>
              </a:tr>
              <a:tr h="203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USA Blue Book (Misc)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Sierra Safety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 Fire (Growlersburg)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036478"/>
                  </a:ext>
                </a:extLst>
              </a:tr>
              <a:tr h="203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Disposable Welding Goods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Rubber (Waders)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Infinity Tech (GIS)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221783"/>
                  </a:ext>
                </a:extLst>
              </a:tr>
              <a:tr h="214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Blade Sharpening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Winter Gear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139133"/>
                  </a:ext>
                </a:extLst>
              </a:tr>
              <a:tr h="214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Lumber | Flume Repair/Wastegate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Uniforms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529858"/>
                  </a:ext>
                </a:extLst>
              </a:tr>
              <a:tr h="236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Grizzly Maintenance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Memberships/Subscriptions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133276"/>
                  </a:ext>
                </a:extLst>
              </a:tr>
              <a:tr h="203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Employee Allowances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Membership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072079"/>
                  </a:ext>
                </a:extLst>
              </a:tr>
              <a:tr h="214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690270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0597D-A45E-E2F8-168D-9ECADCBE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547" y="6356350"/>
            <a:ext cx="2743200" cy="365125"/>
          </a:xfrm>
        </p:spPr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629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01942D-783E-C817-D531-7C9276FF2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339610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WATER TREATMENT - 5300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F86CE54-BB8B-9F60-DC47-D1EDA84E4E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131045"/>
              </p:ext>
            </p:extLst>
          </p:nvPr>
        </p:nvGraphicFramePr>
        <p:xfrm>
          <a:off x="1385581" y="1712889"/>
          <a:ext cx="9420837" cy="4805502"/>
        </p:xfrm>
        <a:graphic>
          <a:graphicData uri="http://schemas.openxmlformats.org/drawingml/2006/table">
            <a:tbl>
              <a:tblPr/>
              <a:tblGrid>
                <a:gridCol w="1064823">
                  <a:extLst>
                    <a:ext uri="{9D8B030D-6E8A-4147-A177-3AD203B41FA5}">
                      <a16:colId xmlns:a16="http://schemas.microsoft.com/office/drawing/2014/main" val="1680888072"/>
                    </a:ext>
                  </a:extLst>
                </a:gridCol>
                <a:gridCol w="2026685">
                  <a:extLst>
                    <a:ext uri="{9D8B030D-6E8A-4147-A177-3AD203B41FA5}">
                      <a16:colId xmlns:a16="http://schemas.microsoft.com/office/drawing/2014/main" val="818760397"/>
                    </a:ext>
                  </a:extLst>
                </a:gridCol>
                <a:gridCol w="812842">
                  <a:extLst>
                    <a:ext uri="{9D8B030D-6E8A-4147-A177-3AD203B41FA5}">
                      <a16:colId xmlns:a16="http://schemas.microsoft.com/office/drawing/2014/main" val="4154622853"/>
                    </a:ext>
                  </a:extLst>
                </a:gridCol>
                <a:gridCol w="834518">
                  <a:extLst>
                    <a:ext uri="{9D8B030D-6E8A-4147-A177-3AD203B41FA5}">
                      <a16:colId xmlns:a16="http://schemas.microsoft.com/office/drawing/2014/main" val="4181510243"/>
                    </a:ext>
                  </a:extLst>
                </a:gridCol>
                <a:gridCol w="812842">
                  <a:extLst>
                    <a:ext uri="{9D8B030D-6E8A-4147-A177-3AD203B41FA5}">
                      <a16:colId xmlns:a16="http://schemas.microsoft.com/office/drawing/2014/main" val="2082435185"/>
                    </a:ext>
                  </a:extLst>
                </a:gridCol>
                <a:gridCol w="812842">
                  <a:extLst>
                    <a:ext uri="{9D8B030D-6E8A-4147-A177-3AD203B41FA5}">
                      <a16:colId xmlns:a16="http://schemas.microsoft.com/office/drawing/2014/main" val="2707396995"/>
                    </a:ext>
                  </a:extLst>
                </a:gridCol>
                <a:gridCol w="921221">
                  <a:extLst>
                    <a:ext uri="{9D8B030D-6E8A-4147-A177-3AD203B41FA5}">
                      <a16:colId xmlns:a16="http://schemas.microsoft.com/office/drawing/2014/main" val="669448641"/>
                    </a:ext>
                  </a:extLst>
                </a:gridCol>
                <a:gridCol w="812842">
                  <a:extLst>
                    <a:ext uri="{9D8B030D-6E8A-4147-A177-3AD203B41FA5}">
                      <a16:colId xmlns:a16="http://schemas.microsoft.com/office/drawing/2014/main" val="212060934"/>
                    </a:ext>
                  </a:extLst>
                </a:gridCol>
                <a:gridCol w="661111">
                  <a:extLst>
                    <a:ext uri="{9D8B030D-6E8A-4147-A177-3AD203B41FA5}">
                      <a16:colId xmlns:a16="http://schemas.microsoft.com/office/drawing/2014/main" val="2776746930"/>
                    </a:ext>
                  </a:extLst>
                </a:gridCol>
                <a:gridCol w="661111">
                  <a:extLst>
                    <a:ext uri="{9D8B030D-6E8A-4147-A177-3AD203B41FA5}">
                      <a16:colId xmlns:a16="http://schemas.microsoft.com/office/drawing/2014/main" val="3750667118"/>
                    </a:ext>
                  </a:extLst>
                </a:gridCol>
              </a:tblGrid>
              <a:tr h="33371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 Treatment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YTD as of   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501537"/>
                  </a:ext>
                </a:extLst>
              </a:tr>
              <a:tr h="1668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EXPENSES: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Projected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494043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$ 250,264.00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196,492.66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$ 244,058.00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$ 137,591.00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183,454.67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$ 250,000.00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272468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Part-time Wages/Temp employees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093416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Overtime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25,118.00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25,815.05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25,097.00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22,120.00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29,493.33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34,496.00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227363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Pay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9,688.00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15,760.00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9,688.00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15,333.33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15,720.00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133008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Taxes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22,774.00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20,126.58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22,209.00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13,025.00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17,366.67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14,327.50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628954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64,914.00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51,683.25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64,914.00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44,563.00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59,417.33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49,019.30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81986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100-5300-50302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Workers Compensation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9,488.00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5,331.49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9,426.00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2,761.00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3,681.33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3,037.10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862858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100-5300-50400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Retirement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32,592.00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21,155.79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31,790.00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14,261.00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19,014.67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31,777.38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769974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100-5300-50401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UAL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20,466.00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48,782.47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20,466.00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51,755.00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51,754.80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51,883.90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25525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100-5300-50403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 Comp Retirement Expense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1,130.00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1,050.00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95064"/>
                  </a:ext>
                </a:extLst>
              </a:tr>
              <a:tr h="166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WAGES &amp; BENEFITS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$ 436,434.00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385,147.29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$ 428,698.00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$ 297,576.00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379,516.13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$ 450,261.18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558741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100-5300-51100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72,000.00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84,789.98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85,426.00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40,191.00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80,382.00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82,500.00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50512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100-5300-51101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 Other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1,245.00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690.72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13,300.00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513.00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1,026.00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904704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100-5300-51102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609.79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1,285.00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40584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100-5300-51200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6,284.00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2,453.76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17,134.00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2,391.00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4,782.00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844071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100-5300-51201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 Fuel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8,484.00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6,089.61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8,993.00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5,218.00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10,436.00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745488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100-5300-51202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14,640.57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289.00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9,132.00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18,264.00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5090%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209806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100-5300-51300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8,617.00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3,628.98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24,135.00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10,172.00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20,344.00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58,250.00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743505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100-5300-52100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Development/Training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2,441.00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307.39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2,587.00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140.00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280.00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657296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100-5300-52101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69.63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049524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100-5300-52102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$ 214,327.00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226,066.17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$ 227,186.00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$ 180,402.00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360,804.00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$ 222,700.00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698610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100-5300-52105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Regulation Fees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26,311.00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32,021.41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26,311.00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2,993.18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5,986.36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951535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100-5300-52108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Membership/Subscriptions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391.00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(39.99)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391.00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611.00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1,222.00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185887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100-5300-71100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60,250.00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229092"/>
                  </a:ext>
                </a:extLst>
              </a:tr>
              <a:tr h="15851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100-5300-51103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PPE/Safety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2,600.00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891417"/>
                  </a:ext>
                </a:extLst>
              </a:tr>
              <a:tr h="166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NON-LABOR EXP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$ 340,100.00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371,328.02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$ 405,753.00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$ 253,048.18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505,026.36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$ 463,250.00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4479"/>
                  </a:ext>
                </a:extLst>
              </a:tr>
              <a:tr h="1668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DEPARTMENT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$ 776,534.00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756,475.31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$ 834,451.00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$ 550,624.18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884,542.49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$ 913,511.18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080619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81E07-BF13-4E2F-46D5-AD77C9EED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438" y="6411855"/>
            <a:ext cx="2743200" cy="365125"/>
          </a:xfrm>
        </p:spPr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8806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B783C-D48C-6154-619E-D79C8AA5F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501"/>
          </a:xfrm>
        </p:spPr>
        <p:txBody>
          <a:bodyPr>
            <a:normAutofit/>
          </a:bodyPr>
          <a:lstStyle/>
          <a:p>
            <a:pPr algn="ctr"/>
            <a:r>
              <a:rPr lang="en-US" sz="4700" dirty="0"/>
              <a:t>WATER TREATEMENT - 5300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814A7C-F1E6-15AE-8C5E-15D64D16B0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742599"/>
              </p:ext>
            </p:extLst>
          </p:nvPr>
        </p:nvGraphicFramePr>
        <p:xfrm>
          <a:off x="931178" y="1199626"/>
          <a:ext cx="9990345" cy="5046195"/>
        </p:xfrm>
        <a:graphic>
          <a:graphicData uri="http://schemas.openxmlformats.org/drawingml/2006/table">
            <a:tbl>
              <a:tblPr/>
              <a:tblGrid>
                <a:gridCol w="1973829">
                  <a:extLst>
                    <a:ext uri="{9D8B030D-6E8A-4147-A177-3AD203B41FA5}">
                      <a16:colId xmlns:a16="http://schemas.microsoft.com/office/drawing/2014/main" val="2249256060"/>
                    </a:ext>
                  </a:extLst>
                </a:gridCol>
                <a:gridCol w="923428">
                  <a:extLst>
                    <a:ext uri="{9D8B030D-6E8A-4147-A177-3AD203B41FA5}">
                      <a16:colId xmlns:a16="http://schemas.microsoft.com/office/drawing/2014/main" val="2827379683"/>
                    </a:ext>
                  </a:extLst>
                </a:gridCol>
                <a:gridCol w="865715">
                  <a:extLst>
                    <a:ext uri="{9D8B030D-6E8A-4147-A177-3AD203B41FA5}">
                      <a16:colId xmlns:a16="http://schemas.microsoft.com/office/drawing/2014/main" val="1787766193"/>
                    </a:ext>
                  </a:extLst>
                </a:gridCol>
                <a:gridCol w="1431314">
                  <a:extLst>
                    <a:ext uri="{9D8B030D-6E8A-4147-A177-3AD203B41FA5}">
                      <a16:colId xmlns:a16="http://schemas.microsoft.com/office/drawing/2014/main" val="2387818124"/>
                    </a:ext>
                  </a:extLst>
                </a:gridCol>
                <a:gridCol w="865715">
                  <a:extLst>
                    <a:ext uri="{9D8B030D-6E8A-4147-A177-3AD203B41FA5}">
                      <a16:colId xmlns:a16="http://schemas.microsoft.com/office/drawing/2014/main" val="2811053070"/>
                    </a:ext>
                  </a:extLst>
                </a:gridCol>
                <a:gridCol w="865715">
                  <a:extLst>
                    <a:ext uri="{9D8B030D-6E8A-4147-A177-3AD203B41FA5}">
                      <a16:colId xmlns:a16="http://schemas.microsoft.com/office/drawing/2014/main" val="906015692"/>
                    </a:ext>
                  </a:extLst>
                </a:gridCol>
                <a:gridCol w="2207572">
                  <a:extLst>
                    <a:ext uri="{9D8B030D-6E8A-4147-A177-3AD203B41FA5}">
                      <a16:colId xmlns:a16="http://schemas.microsoft.com/office/drawing/2014/main" val="4269545654"/>
                    </a:ext>
                  </a:extLst>
                </a:gridCol>
                <a:gridCol w="857057">
                  <a:extLst>
                    <a:ext uri="{9D8B030D-6E8A-4147-A177-3AD203B41FA5}">
                      <a16:colId xmlns:a16="http://schemas.microsoft.com/office/drawing/2014/main" val="4073705473"/>
                    </a:ext>
                  </a:extLst>
                </a:gridCol>
              </a:tblGrid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-Other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-Fuel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776249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Welding Tank Rental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(2 Units)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542629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Divide Auto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90703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Forklift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149113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Tire Hub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Reg. Fees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395620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Training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Laboratory Fees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129320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AQMD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843356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945847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Signal Services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436309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 Trac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Verizon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94830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Polymer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Ferrell Gas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Automatic Gates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722418"/>
                  </a:ext>
                </a:extLst>
              </a:tr>
              <a:tr h="342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Plumbing Supplies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Generator Fuel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Mini-Rae (Confined Space Air Sensor)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457183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Disinfection Chemicals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$ 190,000.00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VFD Repair (Walton)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812949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Tool/Hardware Supplies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60,250.00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142848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Calibration Solution | Repair Parts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 Dorado Disposal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331881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Electronics/Tech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ArcGIS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442054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$ 222,700.00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Water Audit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03921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A-Teem (Electrical Engineer)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17,250.00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580675"/>
                  </a:ext>
                </a:extLst>
              </a:tr>
              <a:tr h="188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Memberships/Subscriptions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Safety PPE/Essentials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Bennett (District Engineer)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59637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Teamviewer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Sierra Safety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Ecorp (CEQA)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121441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Uniforms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 Fire (Growlersburg)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000243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1,200.00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Employee Allowances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600.00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Holt (Generator Service)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188678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400.00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Infinity Tech (GIS)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664701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2,600.00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58,250.00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772215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Maint./Upgrades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18123"/>
                  </a:ext>
                </a:extLst>
              </a:tr>
              <a:tr h="18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360189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09106-497D-6086-5312-3A124308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438" y="6356350"/>
            <a:ext cx="2743200" cy="365125"/>
          </a:xfrm>
        </p:spPr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8556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EB6527-E4A2-7121-8A82-3DD15950D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TREATED WATER - 5400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3A86F4-8C59-6FB8-3684-81656B2E18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686974"/>
              </p:ext>
            </p:extLst>
          </p:nvPr>
        </p:nvGraphicFramePr>
        <p:xfrm>
          <a:off x="1029049" y="1686188"/>
          <a:ext cx="10133902" cy="4810159"/>
        </p:xfrm>
        <a:graphic>
          <a:graphicData uri="http://schemas.openxmlformats.org/drawingml/2006/table">
            <a:tbl>
              <a:tblPr/>
              <a:tblGrid>
                <a:gridCol w="1122388">
                  <a:extLst>
                    <a:ext uri="{9D8B030D-6E8A-4147-A177-3AD203B41FA5}">
                      <a16:colId xmlns:a16="http://schemas.microsoft.com/office/drawing/2014/main" val="3895587063"/>
                    </a:ext>
                  </a:extLst>
                </a:gridCol>
                <a:gridCol w="2238885">
                  <a:extLst>
                    <a:ext uri="{9D8B030D-6E8A-4147-A177-3AD203B41FA5}">
                      <a16:colId xmlns:a16="http://schemas.microsoft.com/office/drawing/2014/main" val="3092703226"/>
                    </a:ext>
                  </a:extLst>
                </a:gridCol>
                <a:gridCol w="942689">
                  <a:extLst>
                    <a:ext uri="{9D8B030D-6E8A-4147-A177-3AD203B41FA5}">
                      <a16:colId xmlns:a16="http://schemas.microsoft.com/office/drawing/2014/main" val="4045227618"/>
                    </a:ext>
                  </a:extLst>
                </a:gridCol>
                <a:gridCol w="1084091">
                  <a:extLst>
                    <a:ext uri="{9D8B030D-6E8A-4147-A177-3AD203B41FA5}">
                      <a16:colId xmlns:a16="http://schemas.microsoft.com/office/drawing/2014/main" val="12766369"/>
                    </a:ext>
                  </a:extLst>
                </a:gridCol>
                <a:gridCol w="883770">
                  <a:extLst>
                    <a:ext uri="{9D8B030D-6E8A-4147-A177-3AD203B41FA5}">
                      <a16:colId xmlns:a16="http://schemas.microsoft.com/office/drawing/2014/main" val="1120614720"/>
                    </a:ext>
                  </a:extLst>
                </a:gridCol>
                <a:gridCol w="836637">
                  <a:extLst>
                    <a:ext uri="{9D8B030D-6E8A-4147-A177-3AD203B41FA5}">
                      <a16:colId xmlns:a16="http://schemas.microsoft.com/office/drawing/2014/main" val="3596615395"/>
                    </a:ext>
                  </a:extLst>
                </a:gridCol>
                <a:gridCol w="839582">
                  <a:extLst>
                    <a:ext uri="{9D8B030D-6E8A-4147-A177-3AD203B41FA5}">
                      <a16:colId xmlns:a16="http://schemas.microsoft.com/office/drawing/2014/main" val="2366931031"/>
                    </a:ext>
                  </a:extLst>
                </a:gridCol>
                <a:gridCol w="789502">
                  <a:extLst>
                    <a:ext uri="{9D8B030D-6E8A-4147-A177-3AD203B41FA5}">
                      <a16:colId xmlns:a16="http://schemas.microsoft.com/office/drawing/2014/main" val="1574512183"/>
                    </a:ext>
                  </a:extLst>
                </a:gridCol>
                <a:gridCol w="698179">
                  <a:extLst>
                    <a:ext uri="{9D8B030D-6E8A-4147-A177-3AD203B41FA5}">
                      <a16:colId xmlns:a16="http://schemas.microsoft.com/office/drawing/2014/main" val="3433554495"/>
                    </a:ext>
                  </a:extLst>
                </a:gridCol>
                <a:gridCol w="698179">
                  <a:extLst>
                    <a:ext uri="{9D8B030D-6E8A-4147-A177-3AD203B41FA5}">
                      <a16:colId xmlns:a16="http://schemas.microsoft.com/office/drawing/2014/main" val="456973490"/>
                    </a:ext>
                  </a:extLst>
                </a:gridCol>
              </a:tblGrid>
              <a:tr h="3387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Treated Water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21/22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YTD as of   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FY22/23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FY 23/24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313048"/>
                  </a:ext>
                </a:extLst>
              </a:tr>
              <a:tr h="177841"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EXPENSES: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Actual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Projected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Budget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539162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416,998.00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422,003.29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$ 417,609.00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316,091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421,455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478,000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63000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Part-time Wages/Temp employees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378274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Overtime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39,846.00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37,124.97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40,329.00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31,767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42,356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46,800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581613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Standby Pay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20,030.00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15,710.00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20,030.00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11,500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15,333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15,720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817795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Payroll Taxes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37,947.00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1,001.20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38,002.00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27,648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36,864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30,413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225645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101,964.00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2,893.81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$ 101,964.00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99,892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133,189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109,881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789098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100-5400-50302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Insurance - Workers Compensation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17,157.00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9,165.48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6,405.00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4,734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6,312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5,207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610253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Retirement Expense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47,899.00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4,551.64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48,008.00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30,271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40,361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52,768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663931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100-5400-50401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 UAL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55,852.32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90,000.00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36,641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36,641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36,319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474160"/>
                  </a:ext>
                </a:extLst>
              </a:tr>
              <a:tr h="169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100-5400-50403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 Comp Retirement Expense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1,880.00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1,790.00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811020"/>
                  </a:ext>
                </a:extLst>
              </a:tr>
              <a:tr h="1778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WAGES &amp; BENEFITS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773,721.00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548,302.71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$ 764,137.00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558,544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732,511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775,108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040610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100-5400-51100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155,254.58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$ 135,000.00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109,205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218,410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173,500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426306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100-5400-51101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 Other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1,083.94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2,171.00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10,491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20,982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12,250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687561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100-5400-51102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36.00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31.71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522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750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110033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100-5400-51200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13,233.00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19,752.56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23,500.00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36,496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72,992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31,750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273193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100-5400-51201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 Fuel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19,535.00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30,963.76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28,517.00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24,660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49,320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31,250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481528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100-5400-51300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12,146.00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7,529.00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938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1,876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134549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100-5400-52100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Development/Training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191.00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262.55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2,477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4,954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3,250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164602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100-5400-52102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17,267.00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13,825.63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19,495.00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11,420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22,840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84732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100-5400-52105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Regulation Fees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31,802.00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8,685.36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17,120.00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36,120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72,240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42,350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698996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100-5300-52108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Membership/Subscriptions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559389"/>
                  </a:ext>
                </a:extLst>
              </a:tr>
              <a:tr h="160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100-5400-71100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10,450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878377"/>
                  </a:ext>
                </a:extLst>
              </a:tr>
              <a:tr h="2032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100-5400-51103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PPE/Safety Equipment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8,500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08624"/>
                  </a:ext>
                </a:extLst>
              </a:tr>
              <a:tr h="169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100-5400-51202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-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250140"/>
                  </a:ext>
                </a:extLst>
              </a:tr>
              <a:tr h="1778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NON-LABOR EXP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164,064.00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242,006.09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$ 234,115.00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232,329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464,364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357,750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793248"/>
                  </a:ext>
                </a:extLst>
              </a:tr>
              <a:tr h="1778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DEPARTMENT EXPENSES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937,785.00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790,308.80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$ 998,252.00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790,873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1,196,875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$ 1,132,858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40199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50587-8DCE-242C-8122-749FC7A7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0713" y="6380899"/>
            <a:ext cx="2743200" cy="365125"/>
          </a:xfrm>
        </p:spPr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74082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1942D-783E-C817-D531-7C9276FF2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TREATED WATER - 5400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344C7AF-F36A-4A16-825B-A195CCA141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0556" y="1331913"/>
          <a:ext cx="10782300" cy="5334000"/>
        </p:xfrm>
        <a:graphic>
          <a:graphicData uri="http://schemas.openxmlformats.org/drawingml/2006/table">
            <a:tbl>
              <a:tblPr/>
              <a:tblGrid>
                <a:gridCol w="2781300">
                  <a:extLst>
                    <a:ext uri="{9D8B030D-6E8A-4147-A177-3AD203B41FA5}">
                      <a16:colId xmlns:a16="http://schemas.microsoft.com/office/drawing/2014/main" val="153054344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3249931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492987326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38659794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25978666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108438103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11050440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08159039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-Other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Vehicle Operating -Fuel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845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Welding Tank Rental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Cycles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(2 Units)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$ 29,750.00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3056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Emergency Rental (Vac Trailer, Excavator)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Divide Auto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Wex Equipment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3907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12,250.00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Truck Repair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9,500.00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$ 31,250.00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380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Heavy Equipment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859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Development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Tire Hub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Reg. Fees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312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Training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31,750.00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Laboratory Fees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4614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SWRCB Fees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$ 28,000.00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9850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Utilities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County Road Inspection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0342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Materials &amp; Supplies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Picovale (Tank Level Monitoring)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USA Service Alert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6,850.00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681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Distribution Main/Lateral/Meter Supplies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125,000.00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Verizon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$ 42,350.00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2403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4,250.00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39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Daily Supplies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ArcGIS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391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Backfill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8,500.00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Mini-Rae (Confined Space Air Sensor)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255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Pipe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Flushing Equipment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35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Rock Delivery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5,500.00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Safety PPE/Essentials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Shoring Equipment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8958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Cold Patch/Cut Back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6,000.00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Sierra Safety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Hydraulic Jack Hammer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3,200.00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06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Replacement Hand Equipment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Uniforms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3,750.00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$ 10,450.00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2044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Disposable Welding Supplies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Employee Allowances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062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Misc Supplies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Memberships/Subscriptions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489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Tank Batteries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1,250.00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8,500.00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531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Signage, Replacement Equipment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3,750.00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450.00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5101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Home Depot (Tools)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605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1,750.00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Bennett (District Engineer)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15,000.00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Building Maintenance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797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Electronics/Tech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Ecorp (CEQA)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5,000.00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Pump Station Maintenance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2378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173,500.00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 Fire (Growlersburg)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2,500.00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2,000.00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705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Infinity Tech (GIS)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7,500.00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1702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30,000.00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729850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EED1E-2A5E-C083-CDDF-B9A4BC1C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70391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10375</Words>
  <Application>Microsoft Office PowerPoint</Application>
  <PresentationFormat>Widescreen</PresentationFormat>
  <Paragraphs>4079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SOURCE OF SUPPLY - 5100</vt:lpstr>
      <vt:lpstr>SOURCE OF SUPPLY - 5100</vt:lpstr>
      <vt:lpstr>RAW WATER - 5200</vt:lpstr>
      <vt:lpstr>RAW WATER - 5200</vt:lpstr>
      <vt:lpstr>WATER TREATMENT - 5300</vt:lpstr>
      <vt:lpstr>WATER TREATEMENT - 5300</vt:lpstr>
      <vt:lpstr>TREATED WATER - 5400</vt:lpstr>
      <vt:lpstr>TREATED WATER - 5400</vt:lpstr>
      <vt:lpstr>ADMINISTRATION - 5600</vt:lpstr>
      <vt:lpstr>ADMINISTRATION – 5600 CONT.</vt:lpstr>
      <vt:lpstr>ADMINISTRATION - 5600</vt:lpstr>
      <vt:lpstr>ZONE - 6100</vt:lpstr>
      <vt:lpstr>ZONE - 6100</vt:lpstr>
      <vt:lpstr>SALARIES – FISCAL YEAR 23-24</vt:lpstr>
      <vt:lpstr>OVERTIME &amp; STAND-BY PAY</vt:lpstr>
      <vt:lpstr>CAPITOL IMPROVEMENT PROJECTS – FUND 111</vt:lpstr>
      <vt:lpstr>CAPITOL IMPROVEMENT PROJECTS CONT.</vt:lpstr>
      <vt:lpstr>FUTURE CAPITOL IMPROVEMENTS 2029-2034</vt:lpstr>
      <vt:lpstr>GDPUD REVENUE BUDGET</vt:lpstr>
      <vt:lpstr>GDPUD OPERATING EXPENSES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GDPUD Admin1</dc:creator>
  <cp:lastModifiedBy>GDPUD Admin1</cp:lastModifiedBy>
  <cp:revision>13</cp:revision>
  <cp:lastPrinted>2023-05-15T17:54:23Z</cp:lastPrinted>
  <dcterms:created xsi:type="dcterms:W3CDTF">2023-05-12T17:50:43Z</dcterms:created>
  <dcterms:modified xsi:type="dcterms:W3CDTF">2023-05-15T19:05:25Z</dcterms:modified>
</cp:coreProperties>
</file>